
<file path=[Content_Types].xml><?xml version="1.0" encoding="utf-8"?>
<Types xmlns="http://schemas.openxmlformats.org/package/2006/content-types">
  <Override PartName="/ppt/diagrams/drawing2.xml" ContentType="application/vnd.ms-office.drawingml.diagramDrawing+xml"/>
  <Override PartName="/ppt/notesSlides/notesSlide4.xml" ContentType="application/vnd.openxmlformats-officedocument.presentationml.notesSlide+xml"/>
  <Override PartName="/ppt/slides/slide9.xml" ContentType="application/vnd.openxmlformats-officedocument.presentationml.slide+xml"/>
  <Override PartName="/ppt/diagrams/data2.xml" ContentType="application/vnd.openxmlformats-officedocument.drawingml.diagramData+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diagrams/colors1.xml" ContentType="application/vnd.openxmlformats-officedocument.drawingml.diagramColors+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Layouts/slideLayout5.xml" ContentType="application/vnd.openxmlformats-officedocument.presentationml.slideLayout+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Default Extension="xml" ContentType="application/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slides/slide6.xml" ContentType="application/vnd.openxmlformats-officedocument.presentationml.slide+xml"/>
  <Override PartName="/ppt/diagrams/colors2.xml" ContentType="application/vnd.openxmlformats-officedocument.drawingml.diagramColors+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diagrams/quickStyle1.xml" ContentType="application/vnd.openxmlformats-officedocument.drawingml.diagramStyle+xml"/>
  <Override PartName="/ppt/slideLayouts/slideLayout2.xml" ContentType="application/vnd.openxmlformats-officedocument.presentationml.slideLayout+xml"/>
  <Override PartName="/ppt/diagrams/layout1.xml" ContentType="application/vnd.openxmlformats-officedocument.drawingml.diagramLayout+xml"/>
  <Override PartName="/ppt/notesSlides/notesSlide6.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diagrams/layout2.xml" ContentType="application/vnd.openxmlformats-officedocument.drawingml.diagramLayout+xml"/>
  <Override PartName="/ppt/slideLayouts/slideLayout3.xml" ContentType="application/vnd.openxmlformats-officedocument.presentationml.slideLayout+xml"/>
  <Override PartName="/ppt/diagrams/quickStyle2.xml" ContentType="application/vnd.openxmlformats-officedocument.drawingml.diagramStyle+xml"/>
  <Override PartName="/ppt/notesSlides/notesSlide7.xml" ContentType="application/vnd.openxmlformats-officedocument.presentationml.notesSlide+xml"/>
  <Override PartName="/ppt/diagrams/drawing1.xml" ContentType="application/vnd.ms-office.drawingml.diagramDrawing+xml"/>
  <Override PartName="/ppt/notesSlides/notesSlide3.xml" ContentType="application/vnd.openxmlformats-officedocument.presentationml.notesSlide+xml"/>
  <Override PartName="/ppt/slides/slide8.xml" ContentType="application/vnd.openxmlformats-officedocument.presentationml.slide+xml"/>
  <Override PartName="/ppt/diagrams/data1.xml" ContentType="application/vnd.openxmlformats-officedocument.drawingml.diagramData+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viewProps.xml" ContentType="application/vnd.openxmlformats-officedocument.presentationml.viewProps+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09" r:id="rId1"/>
  </p:sldMasterIdLst>
  <p:notesMasterIdLst>
    <p:notesMasterId r:id="rId18"/>
  </p:notesMasterIdLst>
  <p:sldIdLst>
    <p:sldId id="256" r:id="rId2"/>
    <p:sldId id="268" r:id="rId3"/>
    <p:sldId id="257" r:id="rId4"/>
    <p:sldId id="269" r:id="rId5"/>
    <p:sldId id="258" r:id="rId6"/>
    <p:sldId id="259" r:id="rId7"/>
    <p:sldId id="260" r:id="rId8"/>
    <p:sldId id="261" r:id="rId9"/>
    <p:sldId id="262" r:id="rId10"/>
    <p:sldId id="263" r:id="rId11"/>
    <p:sldId id="264" r:id="rId12"/>
    <p:sldId id="270" r:id="rId13"/>
    <p:sldId id="265" r:id="rId14"/>
    <p:sldId id="266" r:id="rId15"/>
    <p:sldId id="267" r:id="rId16"/>
    <p:sldId id="271"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showGuides="1">
      <p:cViewPr varScale="1">
        <p:scale>
          <a:sx n="90" d="100"/>
          <a:sy n="90" d="100"/>
        </p:scale>
        <p:origin x="-872"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8FE5D8-AC36-094B-BF13-C6203DD1A41C}" type="doc">
      <dgm:prSet loTypeId="urn:microsoft.com/office/officeart/2005/8/layout/cycle2" loCatId="cycle" qsTypeId="urn:microsoft.com/office/officeart/2005/8/quickstyle/simple4" qsCatId="simple" csTypeId="urn:microsoft.com/office/officeart/2005/8/colors/accent1_2" csCatId="accent1" phldr="1"/>
      <dgm:spPr/>
      <dgm:t>
        <a:bodyPr/>
        <a:lstStyle/>
        <a:p>
          <a:endParaRPr lang="en-US"/>
        </a:p>
      </dgm:t>
    </dgm:pt>
    <dgm:pt modelId="{B0607C01-924F-BE4E-BD54-4E07D119E222}">
      <dgm:prSet phldrT="[Text]"/>
      <dgm:spPr/>
      <dgm:t>
        <a:bodyPr/>
        <a:lstStyle/>
        <a:p>
          <a:r>
            <a:rPr lang="en-US" dirty="0" smtClean="0"/>
            <a:t>Prosperity</a:t>
          </a:r>
          <a:endParaRPr lang="en-US" dirty="0"/>
        </a:p>
      </dgm:t>
    </dgm:pt>
    <dgm:pt modelId="{2EF7754C-0B3E-314A-8A4C-9385B748DCF3}" type="parTrans" cxnId="{23AB911B-20F6-0847-AA12-EEB6743B9B41}">
      <dgm:prSet/>
      <dgm:spPr/>
      <dgm:t>
        <a:bodyPr/>
        <a:lstStyle/>
        <a:p>
          <a:endParaRPr lang="en-US"/>
        </a:p>
      </dgm:t>
    </dgm:pt>
    <dgm:pt modelId="{17F338F5-DD36-F443-A660-CC9288C8E436}" type="sibTrans" cxnId="{23AB911B-20F6-0847-AA12-EEB6743B9B41}">
      <dgm:prSet/>
      <dgm:spPr/>
      <dgm:t>
        <a:bodyPr/>
        <a:lstStyle/>
        <a:p>
          <a:endParaRPr lang="en-US"/>
        </a:p>
      </dgm:t>
    </dgm:pt>
    <dgm:pt modelId="{82E4EB92-84E4-E847-8E48-FBFDE51CF98E}">
      <dgm:prSet phldrT="[Text]"/>
      <dgm:spPr/>
      <dgm:t>
        <a:bodyPr/>
        <a:lstStyle/>
        <a:p>
          <a:r>
            <a:rPr lang="en-US" dirty="0" smtClean="0"/>
            <a:t>Recession</a:t>
          </a:r>
          <a:endParaRPr lang="en-US" dirty="0"/>
        </a:p>
      </dgm:t>
    </dgm:pt>
    <dgm:pt modelId="{414C8089-FA83-0C45-8F9E-D29577F1906A}" type="parTrans" cxnId="{5E3FC8AD-C0F3-6341-A577-8063F8E3C184}">
      <dgm:prSet/>
      <dgm:spPr/>
      <dgm:t>
        <a:bodyPr/>
        <a:lstStyle/>
        <a:p>
          <a:endParaRPr lang="en-US"/>
        </a:p>
      </dgm:t>
    </dgm:pt>
    <dgm:pt modelId="{B7836D7D-6B2F-DA49-A2D0-958D21257995}" type="sibTrans" cxnId="{5E3FC8AD-C0F3-6341-A577-8063F8E3C184}">
      <dgm:prSet/>
      <dgm:spPr/>
      <dgm:t>
        <a:bodyPr/>
        <a:lstStyle/>
        <a:p>
          <a:endParaRPr lang="en-US"/>
        </a:p>
      </dgm:t>
    </dgm:pt>
    <dgm:pt modelId="{D8FBE9F5-EC0E-5040-8C01-F34883DE60F3}">
      <dgm:prSet phldrT="[Text]"/>
      <dgm:spPr/>
      <dgm:t>
        <a:bodyPr/>
        <a:lstStyle/>
        <a:p>
          <a:r>
            <a:rPr lang="en-US" dirty="0" smtClean="0"/>
            <a:t>Depression</a:t>
          </a:r>
          <a:endParaRPr lang="en-US" dirty="0"/>
        </a:p>
      </dgm:t>
    </dgm:pt>
    <dgm:pt modelId="{080EA39A-CE39-F549-B2AE-CC6FEAE2DBDE}" type="parTrans" cxnId="{21445384-0515-984E-BA9E-31B05D4725C2}">
      <dgm:prSet/>
      <dgm:spPr/>
      <dgm:t>
        <a:bodyPr/>
        <a:lstStyle/>
        <a:p>
          <a:endParaRPr lang="en-US"/>
        </a:p>
      </dgm:t>
    </dgm:pt>
    <dgm:pt modelId="{718F1EF9-8C05-F54A-8655-12C638F83186}" type="sibTrans" cxnId="{21445384-0515-984E-BA9E-31B05D4725C2}">
      <dgm:prSet/>
      <dgm:spPr/>
      <dgm:t>
        <a:bodyPr/>
        <a:lstStyle/>
        <a:p>
          <a:endParaRPr lang="en-US"/>
        </a:p>
      </dgm:t>
    </dgm:pt>
    <dgm:pt modelId="{DA317402-7D6B-E94E-90AD-29FCD11D0886}">
      <dgm:prSet phldrT="[Text]"/>
      <dgm:spPr/>
      <dgm:t>
        <a:bodyPr/>
        <a:lstStyle/>
        <a:p>
          <a:r>
            <a:rPr lang="en-US" dirty="0" smtClean="0"/>
            <a:t>Recovery</a:t>
          </a:r>
          <a:endParaRPr lang="en-US" dirty="0"/>
        </a:p>
      </dgm:t>
    </dgm:pt>
    <dgm:pt modelId="{B7DC5492-DDBF-E944-BD7C-788C501EC8CE}" type="parTrans" cxnId="{9870C80C-D84C-5248-93DD-30C4B08691CB}">
      <dgm:prSet/>
      <dgm:spPr/>
      <dgm:t>
        <a:bodyPr/>
        <a:lstStyle/>
        <a:p>
          <a:endParaRPr lang="en-US"/>
        </a:p>
      </dgm:t>
    </dgm:pt>
    <dgm:pt modelId="{63526A09-97DD-4444-BC8F-A32A3692A2F1}" type="sibTrans" cxnId="{9870C80C-D84C-5248-93DD-30C4B08691CB}">
      <dgm:prSet/>
      <dgm:spPr/>
      <dgm:t>
        <a:bodyPr/>
        <a:lstStyle/>
        <a:p>
          <a:endParaRPr lang="en-US"/>
        </a:p>
      </dgm:t>
    </dgm:pt>
    <dgm:pt modelId="{256C135E-D40B-544E-86E9-C82FC85757BC}" type="pres">
      <dgm:prSet presAssocID="{588FE5D8-AC36-094B-BF13-C6203DD1A41C}" presName="cycle" presStyleCnt="0">
        <dgm:presLayoutVars>
          <dgm:dir/>
          <dgm:resizeHandles val="exact"/>
        </dgm:presLayoutVars>
      </dgm:prSet>
      <dgm:spPr/>
      <dgm:t>
        <a:bodyPr/>
        <a:lstStyle/>
        <a:p>
          <a:endParaRPr lang="en-US"/>
        </a:p>
      </dgm:t>
    </dgm:pt>
    <dgm:pt modelId="{F69327B0-CCC5-5943-BD77-86FD97C36E88}" type="pres">
      <dgm:prSet presAssocID="{B0607C01-924F-BE4E-BD54-4E07D119E222}" presName="node" presStyleLbl="node1" presStyleIdx="0" presStyleCnt="4">
        <dgm:presLayoutVars>
          <dgm:bulletEnabled val="1"/>
        </dgm:presLayoutVars>
      </dgm:prSet>
      <dgm:spPr>
        <a:prstGeom prst="rect">
          <a:avLst/>
        </a:prstGeom>
      </dgm:spPr>
      <dgm:t>
        <a:bodyPr/>
        <a:lstStyle/>
        <a:p>
          <a:endParaRPr lang="en-US"/>
        </a:p>
      </dgm:t>
    </dgm:pt>
    <dgm:pt modelId="{85F7439D-8D11-984B-B984-D2FB29ADDD4B}" type="pres">
      <dgm:prSet presAssocID="{17F338F5-DD36-F443-A660-CC9288C8E436}" presName="sibTrans" presStyleLbl="sibTrans2D1" presStyleIdx="0" presStyleCnt="4"/>
      <dgm:spPr/>
      <dgm:t>
        <a:bodyPr/>
        <a:lstStyle/>
        <a:p>
          <a:endParaRPr lang="en-US"/>
        </a:p>
      </dgm:t>
    </dgm:pt>
    <dgm:pt modelId="{7ECF300A-D57E-0244-ACEA-1383B0ECF7F4}" type="pres">
      <dgm:prSet presAssocID="{17F338F5-DD36-F443-A660-CC9288C8E436}" presName="connectorText" presStyleLbl="sibTrans2D1" presStyleIdx="0" presStyleCnt="4"/>
      <dgm:spPr/>
      <dgm:t>
        <a:bodyPr/>
        <a:lstStyle/>
        <a:p>
          <a:endParaRPr lang="en-US"/>
        </a:p>
      </dgm:t>
    </dgm:pt>
    <dgm:pt modelId="{08439F7D-8850-FD44-8B9B-7421A2270813}" type="pres">
      <dgm:prSet presAssocID="{82E4EB92-84E4-E847-8E48-FBFDE51CF98E}" presName="node" presStyleLbl="node1" presStyleIdx="1" presStyleCnt="4">
        <dgm:presLayoutVars>
          <dgm:bulletEnabled val="1"/>
        </dgm:presLayoutVars>
      </dgm:prSet>
      <dgm:spPr>
        <a:prstGeom prst="rect">
          <a:avLst/>
        </a:prstGeom>
      </dgm:spPr>
      <dgm:t>
        <a:bodyPr/>
        <a:lstStyle/>
        <a:p>
          <a:endParaRPr lang="en-US"/>
        </a:p>
      </dgm:t>
    </dgm:pt>
    <dgm:pt modelId="{00C2FFA9-A3B0-AB48-9DB8-170340BC085A}" type="pres">
      <dgm:prSet presAssocID="{B7836D7D-6B2F-DA49-A2D0-958D21257995}" presName="sibTrans" presStyleLbl="sibTrans2D1" presStyleIdx="1" presStyleCnt="4"/>
      <dgm:spPr/>
      <dgm:t>
        <a:bodyPr/>
        <a:lstStyle/>
        <a:p>
          <a:endParaRPr lang="en-US"/>
        </a:p>
      </dgm:t>
    </dgm:pt>
    <dgm:pt modelId="{A13F9280-00A6-274D-BA9B-E44FCB4622DD}" type="pres">
      <dgm:prSet presAssocID="{B7836D7D-6B2F-DA49-A2D0-958D21257995}" presName="connectorText" presStyleLbl="sibTrans2D1" presStyleIdx="1" presStyleCnt="4"/>
      <dgm:spPr/>
      <dgm:t>
        <a:bodyPr/>
        <a:lstStyle/>
        <a:p>
          <a:endParaRPr lang="en-US"/>
        </a:p>
      </dgm:t>
    </dgm:pt>
    <dgm:pt modelId="{34A2591D-4983-5148-B589-1C347D74920B}" type="pres">
      <dgm:prSet presAssocID="{D8FBE9F5-EC0E-5040-8C01-F34883DE60F3}" presName="node" presStyleLbl="node1" presStyleIdx="2" presStyleCnt="4">
        <dgm:presLayoutVars>
          <dgm:bulletEnabled val="1"/>
        </dgm:presLayoutVars>
      </dgm:prSet>
      <dgm:spPr>
        <a:prstGeom prst="rect">
          <a:avLst/>
        </a:prstGeom>
      </dgm:spPr>
      <dgm:t>
        <a:bodyPr/>
        <a:lstStyle/>
        <a:p>
          <a:endParaRPr lang="en-US"/>
        </a:p>
      </dgm:t>
    </dgm:pt>
    <dgm:pt modelId="{36EB2538-2266-284F-9912-B1DC9D86B9D4}" type="pres">
      <dgm:prSet presAssocID="{718F1EF9-8C05-F54A-8655-12C638F83186}" presName="sibTrans" presStyleLbl="sibTrans2D1" presStyleIdx="2" presStyleCnt="4"/>
      <dgm:spPr/>
      <dgm:t>
        <a:bodyPr/>
        <a:lstStyle/>
        <a:p>
          <a:endParaRPr lang="en-US"/>
        </a:p>
      </dgm:t>
    </dgm:pt>
    <dgm:pt modelId="{9F2014BE-1576-6048-9067-08C6816B46A9}" type="pres">
      <dgm:prSet presAssocID="{718F1EF9-8C05-F54A-8655-12C638F83186}" presName="connectorText" presStyleLbl="sibTrans2D1" presStyleIdx="2" presStyleCnt="4"/>
      <dgm:spPr/>
      <dgm:t>
        <a:bodyPr/>
        <a:lstStyle/>
        <a:p>
          <a:endParaRPr lang="en-US"/>
        </a:p>
      </dgm:t>
    </dgm:pt>
    <dgm:pt modelId="{89848A70-4FEA-2344-AF59-CEF9DA5EF7C4}" type="pres">
      <dgm:prSet presAssocID="{DA317402-7D6B-E94E-90AD-29FCD11D0886}" presName="node" presStyleLbl="node1" presStyleIdx="3" presStyleCnt="4">
        <dgm:presLayoutVars>
          <dgm:bulletEnabled val="1"/>
        </dgm:presLayoutVars>
      </dgm:prSet>
      <dgm:spPr>
        <a:prstGeom prst="rect">
          <a:avLst/>
        </a:prstGeom>
      </dgm:spPr>
      <dgm:t>
        <a:bodyPr/>
        <a:lstStyle/>
        <a:p>
          <a:endParaRPr lang="en-US"/>
        </a:p>
      </dgm:t>
    </dgm:pt>
    <dgm:pt modelId="{0FCF0F9B-5B66-3243-8414-8369E3D62CD5}" type="pres">
      <dgm:prSet presAssocID="{63526A09-97DD-4444-BC8F-A32A3692A2F1}" presName="sibTrans" presStyleLbl="sibTrans2D1" presStyleIdx="3" presStyleCnt="4"/>
      <dgm:spPr/>
      <dgm:t>
        <a:bodyPr/>
        <a:lstStyle/>
        <a:p>
          <a:endParaRPr lang="en-US"/>
        </a:p>
      </dgm:t>
    </dgm:pt>
    <dgm:pt modelId="{A30A02CB-4617-DB4A-8EE3-B8EF4236AE8C}" type="pres">
      <dgm:prSet presAssocID="{63526A09-97DD-4444-BC8F-A32A3692A2F1}" presName="connectorText" presStyleLbl="sibTrans2D1" presStyleIdx="3" presStyleCnt="4"/>
      <dgm:spPr/>
      <dgm:t>
        <a:bodyPr/>
        <a:lstStyle/>
        <a:p>
          <a:endParaRPr lang="en-US"/>
        </a:p>
      </dgm:t>
    </dgm:pt>
  </dgm:ptLst>
  <dgm:cxnLst>
    <dgm:cxn modelId="{6C8ED3D3-04CB-F149-BD86-B098B342FAF8}" type="presOf" srcId="{B0607C01-924F-BE4E-BD54-4E07D119E222}" destId="{F69327B0-CCC5-5943-BD77-86FD97C36E88}" srcOrd="0" destOrd="0" presId="urn:microsoft.com/office/officeart/2005/8/layout/cycle2"/>
    <dgm:cxn modelId="{CFC38092-A1C9-DD41-B130-D7AFED880670}" type="presOf" srcId="{17F338F5-DD36-F443-A660-CC9288C8E436}" destId="{7ECF300A-D57E-0244-ACEA-1383B0ECF7F4}" srcOrd="1" destOrd="0" presId="urn:microsoft.com/office/officeart/2005/8/layout/cycle2"/>
    <dgm:cxn modelId="{21445384-0515-984E-BA9E-31B05D4725C2}" srcId="{588FE5D8-AC36-094B-BF13-C6203DD1A41C}" destId="{D8FBE9F5-EC0E-5040-8C01-F34883DE60F3}" srcOrd="2" destOrd="0" parTransId="{080EA39A-CE39-F549-B2AE-CC6FEAE2DBDE}" sibTransId="{718F1EF9-8C05-F54A-8655-12C638F83186}"/>
    <dgm:cxn modelId="{E5AC3726-84CA-4A4C-A9C5-CA8BCBA03C47}" type="presOf" srcId="{718F1EF9-8C05-F54A-8655-12C638F83186}" destId="{9F2014BE-1576-6048-9067-08C6816B46A9}" srcOrd="1" destOrd="0" presId="urn:microsoft.com/office/officeart/2005/8/layout/cycle2"/>
    <dgm:cxn modelId="{A60A81E6-FB32-DB47-89D4-64288E969A63}" type="presOf" srcId="{63526A09-97DD-4444-BC8F-A32A3692A2F1}" destId="{0FCF0F9B-5B66-3243-8414-8369E3D62CD5}" srcOrd="0" destOrd="0" presId="urn:microsoft.com/office/officeart/2005/8/layout/cycle2"/>
    <dgm:cxn modelId="{9F8BCE51-EA13-AB45-A476-CB6361338638}" type="presOf" srcId="{B7836D7D-6B2F-DA49-A2D0-958D21257995}" destId="{A13F9280-00A6-274D-BA9B-E44FCB4622DD}" srcOrd="1" destOrd="0" presId="urn:microsoft.com/office/officeart/2005/8/layout/cycle2"/>
    <dgm:cxn modelId="{5E3FC8AD-C0F3-6341-A577-8063F8E3C184}" srcId="{588FE5D8-AC36-094B-BF13-C6203DD1A41C}" destId="{82E4EB92-84E4-E847-8E48-FBFDE51CF98E}" srcOrd="1" destOrd="0" parTransId="{414C8089-FA83-0C45-8F9E-D29577F1906A}" sibTransId="{B7836D7D-6B2F-DA49-A2D0-958D21257995}"/>
    <dgm:cxn modelId="{E889D785-2868-2645-BD97-10117E10EF85}" type="presOf" srcId="{17F338F5-DD36-F443-A660-CC9288C8E436}" destId="{85F7439D-8D11-984B-B984-D2FB29ADDD4B}" srcOrd="0" destOrd="0" presId="urn:microsoft.com/office/officeart/2005/8/layout/cycle2"/>
    <dgm:cxn modelId="{65C1BBBF-0217-DF4B-881C-FE564D1C213A}" type="presOf" srcId="{718F1EF9-8C05-F54A-8655-12C638F83186}" destId="{36EB2538-2266-284F-9912-B1DC9D86B9D4}" srcOrd="0" destOrd="0" presId="urn:microsoft.com/office/officeart/2005/8/layout/cycle2"/>
    <dgm:cxn modelId="{AC70DF9B-FB09-E149-928B-0E817BA4540B}" type="presOf" srcId="{D8FBE9F5-EC0E-5040-8C01-F34883DE60F3}" destId="{34A2591D-4983-5148-B589-1C347D74920B}" srcOrd="0" destOrd="0" presId="urn:microsoft.com/office/officeart/2005/8/layout/cycle2"/>
    <dgm:cxn modelId="{9870C80C-D84C-5248-93DD-30C4B08691CB}" srcId="{588FE5D8-AC36-094B-BF13-C6203DD1A41C}" destId="{DA317402-7D6B-E94E-90AD-29FCD11D0886}" srcOrd="3" destOrd="0" parTransId="{B7DC5492-DDBF-E944-BD7C-788C501EC8CE}" sibTransId="{63526A09-97DD-4444-BC8F-A32A3692A2F1}"/>
    <dgm:cxn modelId="{A50385BC-F392-2F4C-9B14-2A0B1BCB7137}" type="presOf" srcId="{B7836D7D-6B2F-DA49-A2D0-958D21257995}" destId="{00C2FFA9-A3B0-AB48-9DB8-170340BC085A}" srcOrd="0" destOrd="0" presId="urn:microsoft.com/office/officeart/2005/8/layout/cycle2"/>
    <dgm:cxn modelId="{54DA8A6A-3591-D346-8232-BA4F8953FA03}" type="presOf" srcId="{588FE5D8-AC36-094B-BF13-C6203DD1A41C}" destId="{256C135E-D40B-544E-86E9-C82FC85757BC}" srcOrd="0" destOrd="0" presId="urn:microsoft.com/office/officeart/2005/8/layout/cycle2"/>
    <dgm:cxn modelId="{23AB911B-20F6-0847-AA12-EEB6743B9B41}" srcId="{588FE5D8-AC36-094B-BF13-C6203DD1A41C}" destId="{B0607C01-924F-BE4E-BD54-4E07D119E222}" srcOrd="0" destOrd="0" parTransId="{2EF7754C-0B3E-314A-8A4C-9385B748DCF3}" sibTransId="{17F338F5-DD36-F443-A660-CC9288C8E436}"/>
    <dgm:cxn modelId="{E386D5DD-7670-F446-A873-BB14B0A5EACD}" type="presOf" srcId="{DA317402-7D6B-E94E-90AD-29FCD11D0886}" destId="{89848A70-4FEA-2344-AF59-CEF9DA5EF7C4}" srcOrd="0" destOrd="0" presId="urn:microsoft.com/office/officeart/2005/8/layout/cycle2"/>
    <dgm:cxn modelId="{3D2EA20E-A068-DB4D-9D3A-29E6A14E707B}" type="presOf" srcId="{82E4EB92-84E4-E847-8E48-FBFDE51CF98E}" destId="{08439F7D-8850-FD44-8B9B-7421A2270813}" srcOrd="0" destOrd="0" presId="urn:microsoft.com/office/officeart/2005/8/layout/cycle2"/>
    <dgm:cxn modelId="{83CD5EC5-AAA0-314F-8132-FB8C027ED526}" type="presOf" srcId="{63526A09-97DD-4444-BC8F-A32A3692A2F1}" destId="{A30A02CB-4617-DB4A-8EE3-B8EF4236AE8C}" srcOrd="1" destOrd="0" presId="urn:microsoft.com/office/officeart/2005/8/layout/cycle2"/>
    <dgm:cxn modelId="{73512ADD-B4B9-194C-8A0C-E366ECEBDD43}" type="presParOf" srcId="{256C135E-D40B-544E-86E9-C82FC85757BC}" destId="{F69327B0-CCC5-5943-BD77-86FD97C36E88}" srcOrd="0" destOrd="0" presId="urn:microsoft.com/office/officeart/2005/8/layout/cycle2"/>
    <dgm:cxn modelId="{55836F0B-A78A-0A44-BB2B-90360509D81D}" type="presParOf" srcId="{256C135E-D40B-544E-86E9-C82FC85757BC}" destId="{85F7439D-8D11-984B-B984-D2FB29ADDD4B}" srcOrd="1" destOrd="0" presId="urn:microsoft.com/office/officeart/2005/8/layout/cycle2"/>
    <dgm:cxn modelId="{55F052A2-5E06-3C47-BFDF-B280D3249081}" type="presParOf" srcId="{85F7439D-8D11-984B-B984-D2FB29ADDD4B}" destId="{7ECF300A-D57E-0244-ACEA-1383B0ECF7F4}" srcOrd="0" destOrd="0" presId="urn:microsoft.com/office/officeart/2005/8/layout/cycle2"/>
    <dgm:cxn modelId="{AE385D9E-36F0-5248-895A-B210A9D0ABC3}" type="presParOf" srcId="{256C135E-D40B-544E-86E9-C82FC85757BC}" destId="{08439F7D-8850-FD44-8B9B-7421A2270813}" srcOrd="2" destOrd="0" presId="urn:microsoft.com/office/officeart/2005/8/layout/cycle2"/>
    <dgm:cxn modelId="{E13F5600-7E33-9D46-85C8-1091702AE6F7}" type="presParOf" srcId="{256C135E-D40B-544E-86E9-C82FC85757BC}" destId="{00C2FFA9-A3B0-AB48-9DB8-170340BC085A}" srcOrd="3" destOrd="0" presId="urn:microsoft.com/office/officeart/2005/8/layout/cycle2"/>
    <dgm:cxn modelId="{8BBA5422-0B5A-FC44-A7C9-4A33389BFCFA}" type="presParOf" srcId="{00C2FFA9-A3B0-AB48-9DB8-170340BC085A}" destId="{A13F9280-00A6-274D-BA9B-E44FCB4622DD}" srcOrd="0" destOrd="0" presId="urn:microsoft.com/office/officeart/2005/8/layout/cycle2"/>
    <dgm:cxn modelId="{57D8F030-9903-1D4F-A449-DA7AE447DF5C}" type="presParOf" srcId="{256C135E-D40B-544E-86E9-C82FC85757BC}" destId="{34A2591D-4983-5148-B589-1C347D74920B}" srcOrd="4" destOrd="0" presId="urn:microsoft.com/office/officeart/2005/8/layout/cycle2"/>
    <dgm:cxn modelId="{FBFCC95B-3685-B046-85D0-90D6056EA9E5}" type="presParOf" srcId="{256C135E-D40B-544E-86E9-C82FC85757BC}" destId="{36EB2538-2266-284F-9912-B1DC9D86B9D4}" srcOrd="5" destOrd="0" presId="urn:microsoft.com/office/officeart/2005/8/layout/cycle2"/>
    <dgm:cxn modelId="{50DD99F7-BC30-4541-9496-8FBCEE242F4A}" type="presParOf" srcId="{36EB2538-2266-284F-9912-B1DC9D86B9D4}" destId="{9F2014BE-1576-6048-9067-08C6816B46A9}" srcOrd="0" destOrd="0" presId="urn:microsoft.com/office/officeart/2005/8/layout/cycle2"/>
    <dgm:cxn modelId="{46D9FA53-F911-FD4F-BE21-B64315437884}" type="presParOf" srcId="{256C135E-D40B-544E-86E9-C82FC85757BC}" destId="{89848A70-4FEA-2344-AF59-CEF9DA5EF7C4}" srcOrd="6" destOrd="0" presId="urn:microsoft.com/office/officeart/2005/8/layout/cycle2"/>
    <dgm:cxn modelId="{8B39177E-738B-324A-B61A-1561E9CFD2E2}" type="presParOf" srcId="{256C135E-D40B-544E-86E9-C82FC85757BC}" destId="{0FCF0F9B-5B66-3243-8414-8369E3D62CD5}" srcOrd="7" destOrd="0" presId="urn:microsoft.com/office/officeart/2005/8/layout/cycle2"/>
    <dgm:cxn modelId="{FC5F54B0-38D8-4C47-AD41-FA522D524D55}" type="presParOf" srcId="{0FCF0F9B-5B66-3243-8414-8369E3D62CD5}" destId="{A30A02CB-4617-DB4A-8EE3-B8EF4236AE8C}" srcOrd="0" destOrd="0" presId="urn:microsoft.com/office/officeart/2005/8/layout/cycle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D687E20-81A9-A443-9A58-37B37E8ED382}" type="doc">
      <dgm:prSet loTypeId="urn:microsoft.com/office/officeart/2005/8/layout/hList1" loCatId="list" qsTypeId="urn:microsoft.com/office/officeart/2005/8/quickstyle/simple4" qsCatId="simple" csTypeId="urn:microsoft.com/office/officeart/2005/8/colors/accent1_2" csCatId="accent1" phldr="1"/>
      <dgm:spPr/>
      <dgm:t>
        <a:bodyPr/>
        <a:lstStyle/>
        <a:p>
          <a:endParaRPr lang="en-US"/>
        </a:p>
      </dgm:t>
    </dgm:pt>
    <dgm:pt modelId="{C6F7AFAE-27BD-7440-95A3-C1B1626DA4FF}">
      <dgm:prSet phldrT="[Text]"/>
      <dgm:spPr/>
      <dgm:t>
        <a:bodyPr/>
        <a:lstStyle/>
        <a:p>
          <a:r>
            <a:rPr lang="en-US" dirty="0" smtClean="0">
              <a:solidFill>
                <a:schemeClr val="tx1"/>
              </a:solidFill>
            </a:rPr>
            <a:t>Prosperity</a:t>
          </a:r>
          <a:endParaRPr lang="en-US" dirty="0">
            <a:solidFill>
              <a:schemeClr val="tx1"/>
            </a:solidFill>
          </a:endParaRPr>
        </a:p>
      </dgm:t>
    </dgm:pt>
    <dgm:pt modelId="{D3D6B4D3-2189-424E-8D6E-1420149B999A}" type="parTrans" cxnId="{77304497-7A9D-2A4F-B2B2-0AA90EA06C1E}">
      <dgm:prSet/>
      <dgm:spPr/>
      <dgm:t>
        <a:bodyPr/>
        <a:lstStyle/>
        <a:p>
          <a:endParaRPr lang="en-US"/>
        </a:p>
      </dgm:t>
    </dgm:pt>
    <dgm:pt modelId="{29210BDD-5D78-F14E-A4ED-7EE20D4B6276}" type="sibTrans" cxnId="{77304497-7A9D-2A4F-B2B2-0AA90EA06C1E}">
      <dgm:prSet/>
      <dgm:spPr/>
      <dgm:t>
        <a:bodyPr/>
        <a:lstStyle/>
        <a:p>
          <a:endParaRPr lang="en-US"/>
        </a:p>
      </dgm:t>
    </dgm:pt>
    <dgm:pt modelId="{8501F360-BACD-B640-A847-3182138017EF}">
      <dgm:prSet phldrT="[Text]" custT="1"/>
      <dgm:spPr/>
      <dgm:t>
        <a:bodyPr/>
        <a:lstStyle/>
        <a:p>
          <a:r>
            <a:rPr lang="en-US" sz="1600" dirty="0" smtClean="0"/>
            <a:t>High Employment Rates</a:t>
          </a:r>
          <a:endParaRPr lang="en-US" sz="1600" dirty="0"/>
        </a:p>
      </dgm:t>
    </dgm:pt>
    <dgm:pt modelId="{8EE1BC9F-193C-6D46-B39D-169F8924FC9A}" type="parTrans" cxnId="{9489E8D3-87C4-584B-9370-49D64FB675BD}">
      <dgm:prSet/>
      <dgm:spPr/>
      <dgm:t>
        <a:bodyPr/>
        <a:lstStyle/>
        <a:p>
          <a:endParaRPr lang="en-US"/>
        </a:p>
      </dgm:t>
    </dgm:pt>
    <dgm:pt modelId="{7D97AA4C-18D5-7A4E-AC16-416956388CBF}" type="sibTrans" cxnId="{9489E8D3-87C4-584B-9370-49D64FB675BD}">
      <dgm:prSet/>
      <dgm:spPr/>
      <dgm:t>
        <a:bodyPr/>
        <a:lstStyle/>
        <a:p>
          <a:endParaRPr lang="en-US"/>
        </a:p>
      </dgm:t>
    </dgm:pt>
    <dgm:pt modelId="{E33023D9-099E-504C-9FBD-DDE2BE287672}">
      <dgm:prSet phldrT="[Text]" custT="1"/>
      <dgm:spPr/>
      <dgm:t>
        <a:bodyPr/>
        <a:lstStyle/>
        <a:p>
          <a:r>
            <a:rPr lang="en-US" sz="1600" dirty="0" smtClean="0"/>
            <a:t>Demand for Goods and Services Increase</a:t>
          </a:r>
          <a:endParaRPr lang="en-US" sz="1600" dirty="0"/>
        </a:p>
      </dgm:t>
    </dgm:pt>
    <dgm:pt modelId="{22021E41-A012-B943-A12C-6A7BA95E9728}" type="parTrans" cxnId="{B12B00FD-5FA0-F54A-A5FC-1593F58D29C5}">
      <dgm:prSet/>
      <dgm:spPr/>
      <dgm:t>
        <a:bodyPr/>
        <a:lstStyle/>
        <a:p>
          <a:endParaRPr lang="en-US"/>
        </a:p>
      </dgm:t>
    </dgm:pt>
    <dgm:pt modelId="{58AAB837-FF2B-144A-A485-EB816B309599}" type="sibTrans" cxnId="{B12B00FD-5FA0-F54A-A5FC-1593F58D29C5}">
      <dgm:prSet/>
      <dgm:spPr/>
      <dgm:t>
        <a:bodyPr/>
        <a:lstStyle/>
        <a:p>
          <a:endParaRPr lang="en-US"/>
        </a:p>
      </dgm:t>
    </dgm:pt>
    <dgm:pt modelId="{23CBACCE-BBDC-3046-81D1-8593BDC47889}">
      <dgm:prSet phldrT="[Text]"/>
      <dgm:spPr/>
      <dgm:t>
        <a:bodyPr/>
        <a:lstStyle/>
        <a:p>
          <a:r>
            <a:rPr lang="en-US" dirty="0" smtClean="0">
              <a:solidFill>
                <a:srgbClr val="000000"/>
              </a:solidFill>
            </a:rPr>
            <a:t>Depression</a:t>
          </a:r>
          <a:endParaRPr lang="en-US" dirty="0">
            <a:solidFill>
              <a:srgbClr val="000000"/>
            </a:solidFill>
          </a:endParaRPr>
        </a:p>
      </dgm:t>
    </dgm:pt>
    <dgm:pt modelId="{45226ACD-DB74-0146-8728-CC3508E998EE}" type="parTrans" cxnId="{F5E1A193-02D5-2D4D-8DF4-96404D4A9641}">
      <dgm:prSet/>
      <dgm:spPr/>
      <dgm:t>
        <a:bodyPr/>
        <a:lstStyle/>
        <a:p>
          <a:endParaRPr lang="en-US"/>
        </a:p>
      </dgm:t>
    </dgm:pt>
    <dgm:pt modelId="{20D93676-9EE8-5846-A6D7-F108833D65DA}" type="sibTrans" cxnId="{F5E1A193-02D5-2D4D-8DF4-96404D4A9641}">
      <dgm:prSet/>
      <dgm:spPr/>
      <dgm:t>
        <a:bodyPr/>
        <a:lstStyle/>
        <a:p>
          <a:endParaRPr lang="en-US"/>
        </a:p>
      </dgm:t>
    </dgm:pt>
    <dgm:pt modelId="{D0B84915-6DF6-144B-AC0F-F88725606E0D}">
      <dgm:prSet phldrT="[Text]"/>
      <dgm:spPr/>
      <dgm:t>
        <a:bodyPr/>
        <a:lstStyle/>
        <a:p>
          <a:r>
            <a:rPr lang="en-US" dirty="0" smtClean="0"/>
            <a:t>Prolonged Period of High Unemployment.</a:t>
          </a:r>
          <a:endParaRPr lang="en-US" dirty="0"/>
        </a:p>
      </dgm:t>
    </dgm:pt>
    <dgm:pt modelId="{64AD2D7E-7AFF-D14A-A6E4-7F2AA23F3A01}" type="parTrans" cxnId="{018CD1AF-7B9A-D843-B82E-B4B831C8076D}">
      <dgm:prSet/>
      <dgm:spPr/>
      <dgm:t>
        <a:bodyPr/>
        <a:lstStyle/>
        <a:p>
          <a:endParaRPr lang="en-US"/>
        </a:p>
      </dgm:t>
    </dgm:pt>
    <dgm:pt modelId="{D4758F59-FC3C-C64F-BDF0-2BE9B5DD30EC}" type="sibTrans" cxnId="{018CD1AF-7B9A-D843-B82E-B4B831C8076D}">
      <dgm:prSet/>
      <dgm:spPr/>
      <dgm:t>
        <a:bodyPr/>
        <a:lstStyle/>
        <a:p>
          <a:endParaRPr lang="en-US"/>
        </a:p>
      </dgm:t>
    </dgm:pt>
    <dgm:pt modelId="{540A2027-BEE9-C845-9BAD-E3816BC3CE97}">
      <dgm:prSet phldrT="[Text]"/>
      <dgm:spPr/>
      <dgm:t>
        <a:bodyPr/>
        <a:lstStyle/>
        <a:p>
          <a:r>
            <a:rPr lang="en-US" dirty="0" smtClean="0"/>
            <a:t>Low sales, and business failures</a:t>
          </a:r>
          <a:endParaRPr lang="en-US" dirty="0"/>
        </a:p>
      </dgm:t>
    </dgm:pt>
    <dgm:pt modelId="{95F9D6CE-8B98-BB4E-8A8E-9DEEAB19125F}" type="parTrans" cxnId="{5694B4DB-1E75-CC49-B937-8703F9A1C940}">
      <dgm:prSet/>
      <dgm:spPr/>
      <dgm:t>
        <a:bodyPr/>
        <a:lstStyle/>
        <a:p>
          <a:endParaRPr lang="en-US"/>
        </a:p>
      </dgm:t>
    </dgm:pt>
    <dgm:pt modelId="{ED6365A6-D405-6540-B168-ACC3630B0F9D}" type="sibTrans" cxnId="{5694B4DB-1E75-CC49-B937-8703F9A1C940}">
      <dgm:prSet/>
      <dgm:spPr/>
      <dgm:t>
        <a:bodyPr/>
        <a:lstStyle/>
        <a:p>
          <a:endParaRPr lang="en-US"/>
        </a:p>
      </dgm:t>
    </dgm:pt>
    <dgm:pt modelId="{94A60255-6CA5-3D43-9248-782829DA3D2F}">
      <dgm:prSet phldrT="[Text]"/>
      <dgm:spPr/>
      <dgm:t>
        <a:bodyPr/>
        <a:lstStyle/>
        <a:p>
          <a:r>
            <a:rPr lang="en-US" dirty="0" smtClean="0">
              <a:solidFill>
                <a:srgbClr val="000000"/>
              </a:solidFill>
            </a:rPr>
            <a:t>Recovery</a:t>
          </a:r>
          <a:endParaRPr lang="en-US" dirty="0">
            <a:solidFill>
              <a:srgbClr val="000000"/>
            </a:solidFill>
          </a:endParaRPr>
        </a:p>
      </dgm:t>
    </dgm:pt>
    <dgm:pt modelId="{F064135F-6EE9-B042-91D1-391DADA54E8E}" type="parTrans" cxnId="{766874D3-580D-6A4E-BF38-F5D159A7EB64}">
      <dgm:prSet/>
      <dgm:spPr/>
      <dgm:t>
        <a:bodyPr/>
        <a:lstStyle/>
        <a:p>
          <a:endParaRPr lang="en-US"/>
        </a:p>
      </dgm:t>
    </dgm:pt>
    <dgm:pt modelId="{85F6B9E9-C6AC-2246-A965-A0EA568C1B4C}" type="sibTrans" cxnId="{766874D3-580D-6A4E-BF38-F5D159A7EB64}">
      <dgm:prSet/>
      <dgm:spPr/>
      <dgm:t>
        <a:bodyPr/>
        <a:lstStyle/>
        <a:p>
          <a:endParaRPr lang="en-US"/>
        </a:p>
      </dgm:t>
    </dgm:pt>
    <dgm:pt modelId="{8CCC76BC-E1EF-D448-BF34-062DF8EC38EC}">
      <dgm:prSet phldrT="[Text]"/>
      <dgm:spPr/>
      <dgm:t>
        <a:bodyPr/>
        <a:lstStyle/>
        <a:p>
          <a:r>
            <a:rPr lang="en-US" dirty="0" smtClean="0"/>
            <a:t>Unemployment Begins to Decrease.</a:t>
          </a:r>
          <a:endParaRPr lang="en-US" dirty="0"/>
        </a:p>
      </dgm:t>
    </dgm:pt>
    <dgm:pt modelId="{4D32E385-6F1B-6342-AFDA-E52D22131B65}" type="parTrans" cxnId="{DB357D69-2C2F-1B4B-899B-EBC123B42E18}">
      <dgm:prSet/>
      <dgm:spPr/>
      <dgm:t>
        <a:bodyPr/>
        <a:lstStyle/>
        <a:p>
          <a:endParaRPr lang="en-US"/>
        </a:p>
      </dgm:t>
    </dgm:pt>
    <dgm:pt modelId="{AC702EDF-9B2D-104C-9879-028C22033D1E}" type="sibTrans" cxnId="{DB357D69-2C2F-1B4B-899B-EBC123B42E18}">
      <dgm:prSet/>
      <dgm:spPr/>
      <dgm:t>
        <a:bodyPr/>
        <a:lstStyle/>
        <a:p>
          <a:endParaRPr lang="en-US"/>
        </a:p>
      </dgm:t>
    </dgm:pt>
    <dgm:pt modelId="{5BD8C343-49B8-804C-932C-FA707DF0C5F7}">
      <dgm:prSet/>
      <dgm:spPr/>
      <dgm:t>
        <a:bodyPr/>
        <a:lstStyle/>
        <a:p>
          <a:r>
            <a:rPr lang="en-US" dirty="0" smtClean="0">
              <a:solidFill>
                <a:srgbClr val="000000"/>
              </a:solidFill>
            </a:rPr>
            <a:t>Recession</a:t>
          </a:r>
          <a:endParaRPr lang="en-US" dirty="0">
            <a:solidFill>
              <a:srgbClr val="000000"/>
            </a:solidFill>
          </a:endParaRPr>
        </a:p>
      </dgm:t>
    </dgm:pt>
    <dgm:pt modelId="{7CF85F1D-CEDD-974A-854F-EB08F5B7AA22}" type="parTrans" cxnId="{A3E4AEB3-7392-D94A-805D-EFA032BD096C}">
      <dgm:prSet/>
      <dgm:spPr/>
      <dgm:t>
        <a:bodyPr/>
        <a:lstStyle/>
        <a:p>
          <a:endParaRPr lang="en-US"/>
        </a:p>
      </dgm:t>
    </dgm:pt>
    <dgm:pt modelId="{B22426E6-486E-DA4B-91CE-D7EDFD5FE445}" type="sibTrans" cxnId="{A3E4AEB3-7392-D94A-805D-EFA032BD096C}">
      <dgm:prSet/>
      <dgm:spPr/>
      <dgm:t>
        <a:bodyPr/>
        <a:lstStyle/>
        <a:p>
          <a:endParaRPr lang="en-US"/>
        </a:p>
      </dgm:t>
    </dgm:pt>
    <dgm:pt modelId="{8EE28F77-7E53-D947-93E2-83C555F8B029}">
      <dgm:prSet phldrT="[Text]" custT="1"/>
      <dgm:spPr/>
      <dgm:t>
        <a:bodyPr/>
        <a:lstStyle/>
        <a:p>
          <a:r>
            <a:rPr lang="en-US" sz="1600" dirty="0" smtClean="0"/>
            <a:t>GDP Increases</a:t>
          </a:r>
          <a:endParaRPr lang="en-US" sz="1600" dirty="0"/>
        </a:p>
      </dgm:t>
    </dgm:pt>
    <dgm:pt modelId="{BED49E6C-FD50-6F40-A39E-53CE1BE573A5}" type="parTrans" cxnId="{13F17A7E-66EF-924E-83AC-5C4D667FCF4C}">
      <dgm:prSet/>
      <dgm:spPr/>
      <dgm:t>
        <a:bodyPr/>
        <a:lstStyle/>
        <a:p>
          <a:endParaRPr lang="en-US"/>
        </a:p>
      </dgm:t>
    </dgm:pt>
    <dgm:pt modelId="{7AA633C2-DC7C-C444-ADD9-0AC8AB13CCC6}" type="sibTrans" cxnId="{13F17A7E-66EF-924E-83AC-5C4D667FCF4C}">
      <dgm:prSet/>
      <dgm:spPr/>
      <dgm:t>
        <a:bodyPr/>
        <a:lstStyle/>
        <a:p>
          <a:endParaRPr lang="en-US"/>
        </a:p>
      </dgm:t>
    </dgm:pt>
    <dgm:pt modelId="{F3F2FA74-A22C-1946-AE64-5834C7EA9132}">
      <dgm:prSet phldrT="[Text]" custT="1"/>
      <dgm:spPr/>
      <dgm:t>
        <a:bodyPr/>
        <a:lstStyle/>
        <a:p>
          <a:endParaRPr lang="en-US" sz="1600" dirty="0"/>
        </a:p>
      </dgm:t>
    </dgm:pt>
    <dgm:pt modelId="{E2EC9234-3B2A-DD41-8A82-8866F6FFDB93}" type="parTrans" cxnId="{E4BE5BE7-237F-B945-AF26-8C97F1B9ACA9}">
      <dgm:prSet/>
      <dgm:spPr/>
      <dgm:t>
        <a:bodyPr/>
        <a:lstStyle/>
        <a:p>
          <a:endParaRPr lang="en-US"/>
        </a:p>
      </dgm:t>
    </dgm:pt>
    <dgm:pt modelId="{DC54D8F4-F994-2D4D-9A13-AD1A763E3C60}" type="sibTrans" cxnId="{E4BE5BE7-237F-B945-AF26-8C97F1B9ACA9}">
      <dgm:prSet/>
      <dgm:spPr/>
      <dgm:t>
        <a:bodyPr/>
        <a:lstStyle/>
        <a:p>
          <a:endParaRPr lang="en-US"/>
        </a:p>
      </dgm:t>
    </dgm:pt>
    <dgm:pt modelId="{4FAD5E43-A09A-C040-A336-50263D974B26}">
      <dgm:prSet phldrT="[Text]" custT="1"/>
      <dgm:spPr/>
      <dgm:t>
        <a:bodyPr/>
        <a:lstStyle/>
        <a:p>
          <a:endParaRPr lang="en-US" sz="1600" dirty="0"/>
        </a:p>
      </dgm:t>
    </dgm:pt>
    <dgm:pt modelId="{B6D879F2-02F6-0343-A15B-6002575A7513}" type="parTrans" cxnId="{0FCAD214-A219-5447-914D-B53FF8221EAE}">
      <dgm:prSet/>
      <dgm:spPr/>
      <dgm:t>
        <a:bodyPr/>
        <a:lstStyle/>
        <a:p>
          <a:endParaRPr lang="en-US"/>
        </a:p>
      </dgm:t>
    </dgm:pt>
    <dgm:pt modelId="{16BD01BB-A638-414E-B7B0-26FBBDFDC6BB}" type="sibTrans" cxnId="{0FCAD214-A219-5447-914D-B53FF8221EAE}">
      <dgm:prSet/>
      <dgm:spPr/>
      <dgm:t>
        <a:bodyPr/>
        <a:lstStyle/>
        <a:p>
          <a:endParaRPr lang="en-US"/>
        </a:p>
      </dgm:t>
    </dgm:pt>
    <dgm:pt modelId="{402CDC99-E8A6-D845-9A54-21EE671FDFB9}">
      <dgm:prSet custT="1"/>
      <dgm:spPr/>
      <dgm:t>
        <a:bodyPr/>
        <a:lstStyle/>
        <a:p>
          <a:r>
            <a:rPr lang="en-US" sz="1600" dirty="0" smtClean="0"/>
            <a:t>Demand for Goods and Services Decrease</a:t>
          </a:r>
          <a:endParaRPr lang="en-US" sz="1600" dirty="0"/>
        </a:p>
      </dgm:t>
    </dgm:pt>
    <dgm:pt modelId="{5C963271-2B61-9C47-A3BA-56602D313878}" type="parTrans" cxnId="{1C793E45-C473-C549-96FF-130967284308}">
      <dgm:prSet/>
      <dgm:spPr/>
      <dgm:t>
        <a:bodyPr/>
        <a:lstStyle/>
        <a:p>
          <a:endParaRPr lang="en-US"/>
        </a:p>
      </dgm:t>
    </dgm:pt>
    <dgm:pt modelId="{D546786C-5CD6-0441-9510-944FF73C2F2D}" type="sibTrans" cxnId="{1C793E45-C473-C549-96FF-130967284308}">
      <dgm:prSet/>
      <dgm:spPr/>
      <dgm:t>
        <a:bodyPr/>
        <a:lstStyle/>
        <a:p>
          <a:endParaRPr lang="en-US"/>
        </a:p>
      </dgm:t>
    </dgm:pt>
    <dgm:pt modelId="{9D576EA1-4237-D346-9D8C-E80EF3474A45}">
      <dgm:prSet custT="1"/>
      <dgm:spPr/>
      <dgm:t>
        <a:bodyPr/>
        <a:lstStyle/>
        <a:p>
          <a:r>
            <a:rPr lang="en-US" sz="1600" dirty="0" smtClean="0"/>
            <a:t>GDP slows for part of the year</a:t>
          </a:r>
          <a:endParaRPr lang="en-US" sz="1600" dirty="0"/>
        </a:p>
      </dgm:t>
    </dgm:pt>
    <dgm:pt modelId="{9E37843B-0ACE-2D4D-98F0-099C8B12BC22}" type="parTrans" cxnId="{70A2C571-21E0-DF4D-9F53-C77F4484A04A}">
      <dgm:prSet/>
      <dgm:spPr/>
      <dgm:t>
        <a:bodyPr/>
        <a:lstStyle/>
        <a:p>
          <a:endParaRPr lang="en-US"/>
        </a:p>
      </dgm:t>
    </dgm:pt>
    <dgm:pt modelId="{845E8490-4110-DE44-8EAB-52E6DA4130EC}" type="sibTrans" cxnId="{70A2C571-21E0-DF4D-9F53-C77F4484A04A}">
      <dgm:prSet/>
      <dgm:spPr/>
      <dgm:t>
        <a:bodyPr/>
        <a:lstStyle/>
        <a:p>
          <a:endParaRPr lang="en-US"/>
        </a:p>
      </dgm:t>
    </dgm:pt>
    <dgm:pt modelId="{3BF0495F-4A12-6E40-9610-D9585999C6FC}">
      <dgm:prSet custT="1"/>
      <dgm:spPr/>
      <dgm:t>
        <a:bodyPr/>
        <a:lstStyle/>
        <a:p>
          <a:endParaRPr lang="en-US" sz="1600" dirty="0"/>
        </a:p>
      </dgm:t>
    </dgm:pt>
    <dgm:pt modelId="{F3C293A7-8249-C84C-B2F5-D03DB22D41C1}" type="parTrans" cxnId="{446E7AC3-56E9-5143-A5A5-0037FD1DEE80}">
      <dgm:prSet/>
      <dgm:spPr/>
      <dgm:t>
        <a:bodyPr/>
        <a:lstStyle/>
        <a:p>
          <a:endParaRPr lang="en-US"/>
        </a:p>
      </dgm:t>
    </dgm:pt>
    <dgm:pt modelId="{DBCB5C95-532A-DD47-BACC-9427D8C7C005}" type="sibTrans" cxnId="{446E7AC3-56E9-5143-A5A5-0037FD1DEE80}">
      <dgm:prSet/>
      <dgm:spPr/>
      <dgm:t>
        <a:bodyPr/>
        <a:lstStyle/>
        <a:p>
          <a:endParaRPr lang="en-US"/>
        </a:p>
      </dgm:t>
    </dgm:pt>
    <dgm:pt modelId="{318784E7-D765-E049-A9AB-AF374E4E6692}">
      <dgm:prSet custT="1"/>
      <dgm:spPr/>
      <dgm:t>
        <a:bodyPr/>
        <a:lstStyle/>
        <a:p>
          <a:r>
            <a:rPr lang="en-US" sz="1600" dirty="0" smtClean="0"/>
            <a:t>Unemployment Rises</a:t>
          </a:r>
          <a:endParaRPr lang="en-US" sz="1600" dirty="0"/>
        </a:p>
      </dgm:t>
    </dgm:pt>
    <dgm:pt modelId="{BBD49C58-B286-0349-8431-89A13F66F426}" type="parTrans" cxnId="{83D10E9A-CE4B-8E40-817E-24892B216A57}">
      <dgm:prSet/>
      <dgm:spPr/>
      <dgm:t>
        <a:bodyPr/>
        <a:lstStyle/>
        <a:p>
          <a:endParaRPr lang="en-US"/>
        </a:p>
      </dgm:t>
    </dgm:pt>
    <dgm:pt modelId="{83B7E70C-2989-3E41-A7F8-8E6C71D69E2B}" type="sibTrans" cxnId="{83D10E9A-CE4B-8E40-817E-24892B216A57}">
      <dgm:prSet/>
      <dgm:spPr/>
      <dgm:t>
        <a:bodyPr/>
        <a:lstStyle/>
        <a:p>
          <a:endParaRPr lang="en-US"/>
        </a:p>
      </dgm:t>
    </dgm:pt>
    <dgm:pt modelId="{EC19B65A-BAC4-5744-A016-F684C0A423FB}">
      <dgm:prSet custT="1"/>
      <dgm:spPr/>
      <dgm:t>
        <a:bodyPr/>
        <a:lstStyle/>
        <a:p>
          <a:endParaRPr lang="en-US" sz="1600" dirty="0"/>
        </a:p>
      </dgm:t>
    </dgm:pt>
    <dgm:pt modelId="{6C9D6076-6DA6-ED46-BFEF-9EC5839E8EC5}" type="parTrans" cxnId="{A2CD07C2-7629-AD48-9972-35250ACA0CB0}">
      <dgm:prSet/>
      <dgm:spPr/>
      <dgm:t>
        <a:bodyPr/>
        <a:lstStyle/>
        <a:p>
          <a:endParaRPr lang="en-US"/>
        </a:p>
      </dgm:t>
    </dgm:pt>
    <dgm:pt modelId="{C34235A4-5543-0345-A622-4FA5C74D77B3}" type="sibTrans" cxnId="{A2CD07C2-7629-AD48-9972-35250ACA0CB0}">
      <dgm:prSet/>
      <dgm:spPr/>
      <dgm:t>
        <a:bodyPr/>
        <a:lstStyle/>
        <a:p>
          <a:endParaRPr lang="en-US"/>
        </a:p>
      </dgm:t>
    </dgm:pt>
    <dgm:pt modelId="{181AFFD4-E5A6-6B46-9D64-415C650884DD}">
      <dgm:prSet custT="1"/>
      <dgm:spPr/>
      <dgm:t>
        <a:bodyPr/>
        <a:lstStyle/>
        <a:p>
          <a:r>
            <a:rPr lang="en-US" sz="1600" dirty="0" smtClean="0"/>
            <a:t>Production Slows</a:t>
          </a:r>
          <a:endParaRPr lang="en-US" sz="1600" dirty="0"/>
        </a:p>
      </dgm:t>
    </dgm:pt>
    <dgm:pt modelId="{FF820517-A75D-914E-A0AB-B890AC85B387}" type="parTrans" cxnId="{2FFA97E4-4014-744C-94C1-55AE6FE56F9B}">
      <dgm:prSet/>
      <dgm:spPr/>
      <dgm:t>
        <a:bodyPr/>
        <a:lstStyle/>
        <a:p>
          <a:endParaRPr lang="en-US"/>
        </a:p>
      </dgm:t>
    </dgm:pt>
    <dgm:pt modelId="{199EC730-7CF3-314A-AA8D-90FA82C120A7}" type="sibTrans" cxnId="{2FFA97E4-4014-744C-94C1-55AE6FE56F9B}">
      <dgm:prSet/>
      <dgm:spPr/>
      <dgm:t>
        <a:bodyPr/>
        <a:lstStyle/>
        <a:p>
          <a:endParaRPr lang="en-US"/>
        </a:p>
      </dgm:t>
    </dgm:pt>
    <dgm:pt modelId="{F4BDB182-A12E-214F-9C58-E6DD8C8E6684}">
      <dgm:prSet custT="1"/>
      <dgm:spPr/>
      <dgm:t>
        <a:bodyPr/>
        <a:lstStyle/>
        <a:p>
          <a:endParaRPr lang="en-US" sz="1600" dirty="0"/>
        </a:p>
      </dgm:t>
    </dgm:pt>
    <dgm:pt modelId="{4DAC9BA3-EA8F-574B-B5EC-E7C7534844B2}" type="parTrans" cxnId="{CAEADB16-D8AF-9C47-8549-BCE0BE31E399}">
      <dgm:prSet/>
      <dgm:spPr/>
      <dgm:t>
        <a:bodyPr/>
        <a:lstStyle/>
        <a:p>
          <a:endParaRPr lang="en-US"/>
        </a:p>
      </dgm:t>
    </dgm:pt>
    <dgm:pt modelId="{1A83C06E-2E13-DB45-AE23-13055E8E4C4D}" type="sibTrans" cxnId="{CAEADB16-D8AF-9C47-8549-BCE0BE31E399}">
      <dgm:prSet/>
      <dgm:spPr/>
      <dgm:t>
        <a:bodyPr/>
        <a:lstStyle/>
        <a:p>
          <a:endParaRPr lang="en-US"/>
        </a:p>
      </dgm:t>
    </dgm:pt>
    <dgm:pt modelId="{4BFEECA7-B1D9-CF40-8231-14EF6558BBDA}">
      <dgm:prSet phldrT="[Text]"/>
      <dgm:spPr/>
      <dgm:t>
        <a:bodyPr/>
        <a:lstStyle/>
        <a:p>
          <a:r>
            <a:rPr lang="en-US" dirty="0" smtClean="0"/>
            <a:t>GDP falls rapidly</a:t>
          </a:r>
          <a:endParaRPr lang="en-US" dirty="0"/>
        </a:p>
      </dgm:t>
    </dgm:pt>
    <dgm:pt modelId="{5E93579D-997D-8F46-AB84-25BE717F91C2}" type="parTrans" cxnId="{AB5805EE-9CDE-2047-B754-D4A65EF4CBF0}">
      <dgm:prSet/>
      <dgm:spPr/>
      <dgm:t>
        <a:bodyPr/>
        <a:lstStyle/>
        <a:p>
          <a:endParaRPr lang="en-US"/>
        </a:p>
      </dgm:t>
    </dgm:pt>
    <dgm:pt modelId="{0C921EC5-9787-0A41-875F-C2783B52258E}" type="sibTrans" cxnId="{AB5805EE-9CDE-2047-B754-D4A65EF4CBF0}">
      <dgm:prSet/>
      <dgm:spPr/>
      <dgm:t>
        <a:bodyPr/>
        <a:lstStyle/>
        <a:p>
          <a:endParaRPr lang="en-US"/>
        </a:p>
      </dgm:t>
    </dgm:pt>
    <dgm:pt modelId="{56872379-3AFA-EE41-8D64-0E6CFBAA5D65}">
      <dgm:prSet phldrT="[Text]"/>
      <dgm:spPr/>
      <dgm:t>
        <a:bodyPr/>
        <a:lstStyle/>
        <a:p>
          <a:endParaRPr lang="en-US" dirty="0"/>
        </a:p>
      </dgm:t>
    </dgm:pt>
    <dgm:pt modelId="{6B744712-BBBF-F64C-978E-21959B662C39}" type="parTrans" cxnId="{76A7790C-D3C2-DD44-BEFA-1E2AF6DC1CC7}">
      <dgm:prSet/>
      <dgm:spPr/>
      <dgm:t>
        <a:bodyPr/>
        <a:lstStyle/>
        <a:p>
          <a:endParaRPr lang="en-US"/>
        </a:p>
      </dgm:t>
    </dgm:pt>
    <dgm:pt modelId="{D1D8B159-E2D6-834C-AB8A-2B95D10ECC55}" type="sibTrans" cxnId="{76A7790C-D3C2-DD44-BEFA-1E2AF6DC1CC7}">
      <dgm:prSet/>
      <dgm:spPr/>
      <dgm:t>
        <a:bodyPr/>
        <a:lstStyle/>
        <a:p>
          <a:endParaRPr lang="en-US"/>
        </a:p>
      </dgm:t>
    </dgm:pt>
    <dgm:pt modelId="{789942D5-309B-6642-8877-4215A1186086}">
      <dgm:prSet phldrT="[Text]"/>
      <dgm:spPr/>
      <dgm:t>
        <a:bodyPr/>
        <a:lstStyle/>
        <a:p>
          <a:endParaRPr lang="en-US" dirty="0"/>
        </a:p>
      </dgm:t>
    </dgm:pt>
    <dgm:pt modelId="{10A786BC-1AC4-5B44-8B39-CAECDFFFABC9}" type="parTrans" cxnId="{05F8202D-354A-444C-AEF2-CBBEF5EB523A}">
      <dgm:prSet/>
      <dgm:spPr/>
      <dgm:t>
        <a:bodyPr/>
        <a:lstStyle/>
        <a:p>
          <a:endParaRPr lang="en-US"/>
        </a:p>
      </dgm:t>
    </dgm:pt>
    <dgm:pt modelId="{711F28D6-FCFD-834A-BC53-973B3645488F}" type="sibTrans" cxnId="{05F8202D-354A-444C-AEF2-CBBEF5EB523A}">
      <dgm:prSet/>
      <dgm:spPr/>
      <dgm:t>
        <a:bodyPr/>
        <a:lstStyle/>
        <a:p>
          <a:endParaRPr lang="en-US"/>
        </a:p>
      </dgm:t>
    </dgm:pt>
    <dgm:pt modelId="{18624052-3171-AE45-9B3A-725DFC6B2978}">
      <dgm:prSet phldrT="[Text]"/>
      <dgm:spPr/>
      <dgm:t>
        <a:bodyPr/>
        <a:lstStyle/>
        <a:p>
          <a:r>
            <a:rPr lang="en-US" dirty="0" smtClean="0"/>
            <a:t>Demand for Goods and Services Increases.</a:t>
          </a:r>
          <a:endParaRPr lang="en-US" dirty="0"/>
        </a:p>
      </dgm:t>
    </dgm:pt>
    <dgm:pt modelId="{25B8B735-A0BF-0548-82DD-0453A2D81D5F}" type="parTrans" cxnId="{9C9F5579-552D-8844-A24D-AA5D8E61C10E}">
      <dgm:prSet/>
      <dgm:spPr/>
      <dgm:t>
        <a:bodyPr/>
        <a:lstStyle/>
        <a:p>
          <a:endParaRPr lang="en-US"/>
        </a:p>
      </dgm:t>
    </dgm:pt>
    <dgm:pt modelId="{BB393DE0-563A-9A4F-8ACC-E40667FF6139}" type="sibTrans" cxnId="{9C9F5579-552D-8844-A24D-AA5D8E61C10E}">
      <dgm:prSet/>
      <dgm:spPr/>
      <dgm:t>
        <a:bodyPr/>
        <a:lstStyle/>
        <a:p>
          <a:endParaRPr lang="en-US"/>
        </a:p>
      </dgm:t>
    </dgm:pt>
    <dgm:pt modelId="{FD2AF6EA-CCEA-2E45-9E0B-6701E1819AA3}">
      <dgm:prSet phldrT="[Text]"/>
      <dgm:spPr/>
      <dgm:t>
        <a:bodyPr/>
        <a:lstStyle/>
        <a:p>
          <a:r>
            <a:rPr lang="en-US" dirty="0" smtClean="0"/>
            <a:t>Sales and Production Begin to Increase</a:t>
          </a:r>
          <a:endParaRPr lang="en-US" dirty="0"/>
        </a:p>
      </dgm:t>
    </dgm:pt>
    <dgm:pt modelId="{A30BA0F8-1CD2-E642-91A1-AFFD7B816B8E}" type="parTrans" cxnId="{1EA7B4CF-515E-8C45-A4BB-C5AE6E8485C3}">
      <dgm:prSet/>
      <dgm:spPr/>
      <dgm:t>
        <a:bodyPr/>
        <a:lstStyle/>
        <a:p>
          <a:endParaRPr lang="en-US"/>
        </a:p>
      </dgm:t>
    </dgm:pt>
    <dgm:pt modelId="{3A0B6321-803E-E349-9FD7-F1AEC031776C}" type="sibTrans" cxnId="{1EA7B4CF-515E-8C45-A4BB-C5AE6E8485C3}">
      <dgm:prSet/>
      <dgm:spPr/>
      <dgm:t>
        <a:bodyPr/>
        <a:lstStyle/>
        <a:p>
          <a:endParaRPr lang="en-US"/>
        </a:p>
      </dgm:t>
    </dgm:pt>
    <dgm:pt modelId="{160D6D23-2063-7E4F-AE54-DEA30DCDF042}" type="pres">
      <dgm:prSet presAssocID="{BD687E20-81A9-A443-9A58-37B37E8ED382}" presName="Name0" presStyleCnt="0">
        <dgm:presLayoutVars>
          <dgm:dir/>
          <dgm:animLvl val="lvl"/>
          <dgm:resizeHandles val="exact"/>
        </dgm:presLayoutVars>
      </dgm:prSet>
      <dgm:spPr/>
      <dgm:t>
        <a:bodyPr/>
        <a:lstStyle/>
        <a:p>
          <a:endParaRPr lang="en-US"/>
        </a:p>
      </dgm:t>
    </dgm:pt>
    <dgm:pt modelId="{40AC0CE0-5647-A541-AC37-98DC3B8E6DCF}" type="pres">
      <dgm:prSet presAssocID="{C6F7AFAE-27BD-7440-95A3-C1B1626DA4FF}" presName="composite" presStyleCnt="0"/>
      <dgm:spPr/>
    </dgm:pt>
    <dgm:pt modelId="{0AF3B90F-C70B-414A-9E68-7032299DEC36}" type="pres">
      <dgm:prSet presAssocID="{C6F7AFAE-27BD-7440-95A3-C1B1626DA4FF}" presName="parTx" presStyleLbl="alignNode1" presStyleIdx="0" presStyleCnt="4">
        <dgm:presLayoutVars>
          <dgm:chMax val="0"/>
          <dgm:chPref val="0"/>
          <dgm:bulletEnabled val="1"/>
        </dgm:presLayoutVars>
      </dgm:prSet>
      <dgm:spPr/>
      <dgm:t>
        <a:bodyPr/>
        <a:lstStyle/>
        <a:p>
          <a:endParaRPr lang="en-US"/>
        </a:p>
      </dgm:t>
    </dgm:pt>
    <dgm:pt modelId="{2C482D41-46B8-6344-A11A-675582502867}" type="pres">
      <dgm:prSet presAssocID="{C6F7AFAE-27BD-7440-95A3-C1B1626DA4FF}" presName="desTx" presStyleLbl="alignAccFollowNode1" presStyleIdx="0" presStyleCnt="4">
        <dgm:presLayoutVars>
          <dgm:bulletEnabled val="1"/>
        </dgm:presLayoutVars>
      </dgm:prSet>
      <dgm:spPr/>
      <dgm:t>
        <a:bodyPr/>
        <a:lstStyle/>
        <a:p>
          <a:endParaRPr lang="en-US"/>
        </a:p>
      </dgm:t>
    </dgm:pt>
    <dgm:pt modelId="{A7478D14-A5B8-584B-A872-E868D4E754D8}" type="pres">
      <dgm:prSet presAssocID="{29210BDD-5D78-F14E-A4ED-7EE20D4B6276}" presName="space" presStyleCnt="0"/>
      <dgm:spPr/>
    </dgm:pt>
    <dgm:pt modelId="{604D0D1E-FBCD-134B-8EB4-E2854925ADF2}" type="pres">
      <dgm:prSet presAssocID="{5BD8C343-49B8-804C-932C-FA707DF0C5F7}" presName="composite" presStyleCnt="0"/>
      <dgm:spPr/>
    </dgm:pt>
    <dgm:pt modelId="{B7AD296B-9781-8A44-A5E3-382C3C405E94}" type="pres">
      <dgm:prSet presAssocID="{5BD8C343-49B8-804C-932C-FA707DF0C5F7}" presName="parTx" presStyleLbl="alignNode1" presStyleIdx="1" presStyleCnt="4">
        <dgm:presLayoutVars>
          <dgm:chMax val="0"/>
          <dgm:chPref val="0"/>
          <dgm:bulletEnabled val="1"/>
        </dgm:presLayoutVars>
      </dgm:prSet>
      <dgm:spPr/>
      <dgm:t>
        <a:bodyPr/>
        <a:lstStyle/>
        <a:p>
          <a:endParaRPr lang="en-US"/>
        </a:p>
      </dgm:t>
    </dgm:pt>
    <dgm:pt modelId="{594A1721-3B59-BB46-98DB-42A3FE0F2BB0}" type="pres">
      <dgm:prSet presAssocID="{5BD8C343-49B8-804C-932C-FA707DF0C5F7}" presName="desTx" presStyleLbl="alignAccFollowNode1" presStyleIdx="1" presStyleCnt="4">
        <dgm:presLayoutVars>
          <dgm:bulletEnabled val="1"/>
        </dgm:presLayoutVars>
      </dgm:prSet>
      <dgm:spPr/>
      <dgm:t>
        <a:bodyPr/>
        <a:lstStyle/>
        <a:p>
          <a:endParaRPr lang="en-US"/>
        </a:p>
      </dgm:t>
    </dgm:pt>
    <dgm:pt modelId="{F50B7FBF-6A66-D145-9E25-EF143DEF34A5}" type="pres">
      <dgm:prSet presAssocID="{B22426E6-486E-DA4B-91CE-D7EDFD5FE445}" presName="space" presStyleCnt="0"/>
      <dgm:spPr/>
    </dgm:pt>
    <dgm:pt modelId="{E8623B4A-831D-B646-BC8F-605AB242B6B5}" type="pres">
      <dgm:prSet presAssocID="{23CBACCE-BBDC-3046-81D1-8593BDC47889}" presName="composite" presStyleCnt="0"/>
      <dgm:spPr/>
    </dgm:pt>
    <dgm:pt modelId="{FD303024-99B1-3444-94CF-B1FC01326424}" type="pres">
      <dgm:prSet presAssocID="{23CBACCE-BBDC-3046-81D1-8593BDC47889}" presName="parTx" presStyleLbl="alignNode1" presStyleIdx="2" presStyleCnt="4">
        <dgm:presLayoutVars>
          <dgm:chMax val="0"/>
          <dgm:chPref val="0"/>
          <dgm:bulletEnabled val="1"/>
        </dgm:presLayoutVars>
      </dgm:prSet>
      <dgm:spPr/>
      <dgm:t>
        <a:bodyPr/>
        <a:lstStyle/>
        <a:p>
          <a:endParaRPr lang="en-US"/>
        </a:p>
      </dgm:t>
    </dgm:pt>
    <dgm:pt modelId="{D87087CF-5380-3A41-BD41-2C62BF338AD4}" type="pres">
      <dgm:prSet presAssocID="{23CBACCE-BBDC-3046-81D1-8593BDC47889}" presName="desTx" presStyleLbl="alignAccFollowNode1" presStyleIdx="2" presStyleCnt="4">
        <dgm:presLayoutVars>
          <dgm:bulletEnabled val="1"/>
        </dgm:presLayoutVars>
      </dgm:prSet>
      <dgm:spPr/>
      <dgm:t>
        <a:bodyPr/>
        <a:lstStyle/>
        <a:p>
          <a:endParaRPr lang="en-US"/>
        </a:p>
      </dgm:t>
    </dgm:pt>
    <dgm:pt modelId="{7F7CBEE0-6D90-264D-8E10-E2823E25A993}" type="pres">
      <dgm:prSet presAssocID="{20D93676-9EE8-5846-A6D7-F108833D65DA}" presName="space" presStyleCnt="0"/>
      <dgm:spPr/>
    </dgm:pt>
    <dgm:pt modelId="{95362E2B-1A36-5640-B6C1-41F7A77299B6}" type="pres">
      <dgm:prSet presAssocID="{94A60255-6CA5-3D43-9248-782829DA3D2F}" presName="composite" presStyleCnt="0"/>
      <dgm:spPr/>
    </dgm:pt>
    <dgm:pt modelId="{1AF4F277-DCA2-4845-87F0-A8169D06C380}" type="pres">
      <dgm:prSet presAssocID="{94A60255-6CA5-3D43-9248-782829DA3D2F}" presName="parTx" presStyleLbl="alignNode1" presStyleIdx="3" presStyleCnt="4">
        <dgm:presLayoutVars>
          <dgm:chMax val="0"/>
          <dgm:chPref val="0"/>
          <dgm:bulletEnabled val="1"/>
        </dgm:presLayoutVars>
      </dgm:prSet>
      <dgm:spPr/>
      <dgm:t>
        <a:bodyPr/>
        <a:lstStyle/>
        <a:p>
          <a:endParaRPr lang="en-US"/>
        </a:p>
      </dgm:t>
    </dgm:pt>
    <dgm:pt modelId="{1597D2A5-9483-5E44-B866-9B295854A3A9}" type="pres">
      <dgm:prSet presAssocID="{94A60255-6CA5-3D43-9248-782829DA3D2F}" presName="desTx" presStyleLbl="alignAccFollowNode1" presStyleIdx="3" presStyleCnt="4">
        <dgm:presLayoutVars>
          <dgm:bulletEnabled val="1"/>
        </dgm:presLayoutVars>
      </dgm:prSet>
      <dgm:spPr/>
      <dgm:t>
        <a:bodyPr/>
        <a:lstStyle/>
        <a:p>
          <a:endParaRPr lang="en-US"/>
        </a:p>
      </dgm:t>
    </dgm:pt>
  </dgm:ptLst>
  <dgm:cxnLst>
    <dgm:cxn modelId="{92C29824-614C-9041-861E-2E9F67B45DC3}" type="presOf" srcId="{C6F7AFAE-27BD-7440-95A3-C1B1626DA4FF}" destId="{0AF3B90F-C70B-414A-9E68-7032299DEC36}" srcOrd="0" destOrd="0" presId="urn:microsoft.com/office/officeart/2005/8/layout/hList1"/>
    <dgm:cxn modelId="{83D10E9A-CE4B-8E40-817E-24892B216A57}" srcId="{5BD8C343-49B8-804C-932C-FA707DF0C5F7}" destId="{318784E7-D765-E049-A9AB-AF374E4E6692}" srcOrd="4" destOrd="0" parTransId="{BBD49C58-B286-0349-8431-89A13F66F426}" sibTransId="{83B7E70C-2989-3E41-A7F8-8E6C71D69E2B}"/>
    <dgm:cxn modelId="{858575DE-A342-114A-822F-28C73E4E4BB4}" type="presOf" srcId="{4BFEECA7-B1D9-CF40-8231-14EF6558BBDA}" destId="{D87087CF-5380-3A41-BD41-2C62BF338AD4}" srcOrd="0" destOrd="4" presId="urn:microsoft.com/office/officeart/2005/8/layout/hList1"/>
    <dgm:cxn modelId="{EA819E40-C308-6A46-8C2B-FD2BA6C23924}" type="presOf" srcId="{789942D5-309B-6642-8877-4215A1186086}" destId="{D87087CF-5380-3A41-BD41-2C62BF338AD4}" srcOrd="0" destOrd="3" presId="urn:microsoft.com/office/officeart/2005/8/layout/hList1"/>
    <dgm:cxn modelId="{B6075658-D9A9-DD4F-8E1D-94888AFD4900}" type="presOf" srcId="{4FAD5E43-A09A-C040-A336-50263D974B26}" destId="{2C482D41-46B8-6344-A11A-675582502867}" srcOrd="0" destOrd="1" presId="urn:microsoft.com/office/officeart/2005/8/layout/hList1"/>
    <dgm:cxn modelId="{0D8CA939-A55C-6247-B092-63B2161F7167}" type="presOf" srcId="{181AFFD4-E5A6-6B46-9D64-415C650884DD}" destId="{594A1721-3B59-BB46-98DB-42A3FE0F2BB0}" srcOrd="0" destOrd="6" presId="urn:microsoft.com/office/officeart/2005/8/layout/hList1"/>
    <dgm:cxn modelId="{9DDC6548-C86F-CE4A-8BDF-89480F28D914}" type="presOf" srcId="{8501F360-BACD-B640-A847-3182138017EF}" destId="{2C482D41-46B8-6344-A11A-675582502867}" srcOrd="0" destOrd="0" presId="urn:microsoft.com/office/officeart/2005/8/layout/hList1"/>
    <dgm:cxn modelId="{5694B4DB-1E75-CC49-B937-8703F9A1C940}" srcId="{23CBACCE-BBDC-3046-81D1-8593BDC47889}" destId="{540A2027-BEE9-C845-9BAD-E3816BC3CE97}" srcOrd="2" destOrd="0" parTransId="{95F9D6CE-8B98-BB4E-8A8E-9DEEAB19125F}" sibTransId="{ED6365A6-D405-6540-B168-ACC3630B0F9D}"/>
    <dgm:cxn modelId="{1C793E45-C473-C549-96FF-130967284308}" srcId="{5BD8C343-49B8-804C-932C-FA707DF0C5F7}" destId="{402CDC99-E8A6-D845-9A54-21EE671FDFB9}" srcOrd="0" destOrd="0" parTransId="{5C963271-2B61-9C47-A3BA-56602D313878}" sibTransId="{D546786C-5CD6-0441-9510-944FF73C2F2D}"/>
    <dgm:cxn modelId="{E4BE5BE7-237F-B945-AF26-8C97F1B9ACA9}" srcId="{C6F7AFAE-27BD-7440-95A3-C1B1626DA4FF}" destId="{F3F2FA74-A22C-1946-AE64-5834C7EA9132}" srcOrd="3" destOrd="0" parTransId="{E2EC9234-3B2A-DD41-8A82-8866F6FFDB93}" sibTransId="{DC54D8F4-F994-2D4D-9A13-AD1A763E3C60}"/>
    <dgm:cxn modelId="{0F4F91CF-AE04-504F-B939-9420A6EE1E7A}" type="presOf" srcId="{8EE28F77-7E53-D947-93E2-83C555F8B029}" destId="{2C482D41-46B8-6344-A11A-675582502867}" srcOrd="0" destOrd="2" presId="urn:microsoft.com/office/officeart/2005/8/layout/hList1"/>
    <dgm:cxn modelId="{92C7CC88-D4B5-D043-9093-3D46F791AA12}" type="presOf" srcId="{18624052-3171-AE45-9B3A-725DFC6B2978}" destId="{1597D2A5-9483-5E44-B866-9B295854A3A9}" srcOrd="0" destOrd="1" presId="urn:microsoft.com/office/officeart/2005/8/layout/hList1"/>
    <dgm:cxn modelId="{170319E0-C4AC-224F-826E-9082BD572781}" type="presOf" srcId="{FD2AF6EA-CCEA-2E45-9E0B-6701E1819AA3}" destId="{1597D2A5-9483-5E44-B866-9B295854A3A9}" srcOrd="0" destOrd="2" presId="urn:microsoft.com/office/officeart/2005/8/layout/hList1"/>
    <dgm:cxn modelId="{2ADC1055-4EB9-A94B-A497-F6AE167643B6}" type="presOf" srcId="{E33023D9-099E-504C-9FBD-DDE2BE287672}" destId="{2C482D41-46B8-6344-A11A-675582502867}" srcOrd="0" destOrd="4" presId="urn:microsoft.com/office/officeart/2005/8/layout/hList1"/>
    <dgm:cxn modelId="{BF2B90DB-6292-D84A-8D94-E36587603603}" type="presOf" srcId="{9D576EA1-4237-D346-9D8C-E80EF3474A45}" destId="{594A1721-3B59-BB46-98DB-42A3FE0F2BB0}" srcOrd="0" destOrd="2" presId="urn:microsoft.com/office/officeart/2005/8/layout/hList1"/>
    <dgm:cxn modelId="{72A4D13C-0C26-654E-A631-3ECA61E0D2EC}" type="presOf" srcId="{F4BDB182-A12E-214F-9C58-E6DD8C8E6684}" destId="{594A1721-3B59-BB46-98DB-42A3FE0F2BB0}" srcOrd="0" destOrd="5" presId="urn:microsoft.com/office/officeart/2005/8/layout/hList1"/>
    <dgm:cxn modelId="{9C9F5579-552D-8844-A24D-AA5D8E61C10E}" srcId="{94A60255-6CA5-3D43-9248-782829DA3D2F}" destId="{18624052-3171-AE45-9B3A-725DFC6B2978}" srcOrd="1" destOrd="0" parTransId="{25B8B735-A0BF-0548-82DD-0453A2D81D5F}" sibTransId="{BB393DE0-563A-9A4F-8ACC-E40667FF6139}"/>
    <dgm:cxn modelId="{DB357D69-2C2F-1B4B-899B-EBC123B42E18}" srcId="{94A60255-6CA5-3D43-9248-782829DA3D2F}" destId="{8CCC76BC-E1EF-D448-BF34-062DF8EC38EC}" srcOrd="0" destOrd="0" parTransId="{4D32E385-6F1B-6342-AFDA-E52D22131B65}" sibTransId="{AC702EDF-9B2D-104C-9879-028C22033D1E}"/>
    <dgm:cxn modelId="{76A7790C-D3C2-DD44-BEFA-1E2AF6DC1CC7}" srcId="{23CBACCE-BBDC-3046-81D1-8593BDC47889}" destId="{56872379-3AFA-EE41-8D64-0E6CFBAA5D65}" srcOrd="1" destOrd="0" parTransId="{6B744712-BBBF-F64C-978E-21959B662C39}" sibTransId="{D1D8B159-E2D6-834C-AB8A-2B95D10ECC55}"/>
    <dgm:cxn modelId="{688BA0F3-2A2B-7C42-A2F8-EEE65B1F61A2}" type="presOf" srcId="{402CDC99-E8A6-D845-9A54-21EE671FDFB9}" destId="{594A1721-3B59-BB46-98DB-42A3FE0F2BB0}" srcOrd="0" destOrd="0" presId="urn:microsoft.com/office/officeart/2005/8/layout/hList1"/>
    <dgm:cxn modelId="{C6BEE7D1-9E0C-8D45-87BF-90A51FF4963A}" type="presOf" srcId="{5BD8C343-49B8-804C-932C-FA707DF0C5F7}" destId="{B7AD296B-9781-8A44-A5E3-382C3C405E94}" srcOrd="0" destOrd="0" presId="urn:microsoft.com/office/officeart/2005/8/layout/hList1"/>
    <dgm:cxn modelId="{70A2C571-21E0-DF4D-9F53-C77F4484A04A}" srcId="{5BD8C343-49B8-804C-932C-FA707DF0C5F7}" destId="{9D576EA1-4237-D346-9D8C-E80EF3474A45}" srcOrd="2" destOrd="0" parTransId="{9E37843B-0ACE-2D4D-98F0-099C8B12BC22}" sibTransId="{845E8490-4110-DE44-8EAB-52E6DA4130EC}"/>
    <dgm:cxn modelId="{A3E4AEB3-7392-D94A-805D-EFA032BD096C}" srcId="{BD687E20-81A9-A443-9A58-37B37E8ED382}" destId="{5BD8C343-49B8-804C-932C-FA707DF0C5F7}" srcOrd="1" destOrd="0" parTransId="{7CF85F1D-CEDD-974A-854F-EB08F5B7AA22}" sibTransId="{B22426E6-486E-DA4B-91CE-D7EDFD5FE445}"/>
    <dgm:cxn modelId="{E5EB680B-ABFA-6541-9D3C-D1A4A491760A}" type="presOf" srcId="{23CBACCE-BBDC-3046-81D1-8593BDC47889}" destId="{FD303024-99B1-3444-94CF-B1FC01326424}" srcOrd="0" destOrd="0" presId="urn:microsoft.com/office/officeart/2005/8/layout/hList1"/>
    <dgm:cxn modelId="{C5389F40-0928-9A46-995C-AED64644FED6}" type="presOf" srcId="{56872379-3AFA-EE41-8D64-0E6CFBAA5D65}" destId="{D87087CF-5380-3A41-BD41-2C62BF338AD4}" srcOrd="0" destOrd="1" presId="urn:microsoft.com/office/officeart/2005/8/layout/hList1"/>
    <dgm:cxn modelId="{1EA7B4CF-515E-8C45-A4BB-C5AE6E8485C3}" srcId="{94A60255-6CA5-3D43-9248-782829DA3D2F}" destId="{FD2AF6EA-CCEA-2E45-9E0B-6701E1819AA3}" srcOrd="2" destOrd="0" parTransId="{A30BA0F8-1CD2-E642-91A1-AFFD7B816B8E}" sibTransId="{3A0B6321-803E-E349-9FD7-F1AEC031776C}"/>
    <dgm:cxn modelId="{018CD1AF-7B9A-D843-B82E-B4B831C8076D}" srcId="{23CBACCE-BBDC-3046-81D1-8593BDC47889}" destId="{D0B84915-6DF6-144B-AC0F-F88725606E0D}" srcOrd="0" destOrd="0" parTransId="{64AD2D7E-7AFF-D14A-A6E4-7F2AA23F3A01}" sibTransId="{D4758F59-FC3C-C64F-BDF0-2BE9B5DD30EC}"/>
    <dgm:cxn modelId="{A2CD07C2-7629-AD48-9972-35250ACA0CB0}" srcId="{5BD8C343-49B8-804C-932C-FA707DF0C5F7}" destId="{EC19B65A-BAC4-5744-A016-F684C0A423FB}" srcOrd="3" destOrd="0" parTransId="{6C9D6076-6DA6-ED46-BFEF-9EC5839E8EC5}" sibTransId="{C34235A4-5543-0345-A622-4FA5C74D77B3}"/>
    <dgm:cxn modelId="{77304497-7A9D-2A4F-B2B2-0AA90EA06C1E}" srcId="{BD687E20-81A9-A443-9A58-37B37E8ED382}" destId="{C6F7AFAE-27BD-7440-95A3-C1B1626DA4FF}" srcOrd="0" destOrd="0" parTransId="{D3D6B4D3-2189-424E-8D6E-1420149B999A}" sibTransId="{29210BDD-5D78-F14E-A4ED-7EE20D4B6276}"/>
    <dgm:cxn modelId="{F2E03EC9-655B-D74F-A7E3-3E91F84599D8}" type="presOf" srcId="{F3F2FA74-A22C-1946-AE64-5834C7EA9132}" destId="{2C482D41-46B8-6344-A11A-675582502867}" srcOrd="0" destOrd="3" presId="urn:microsoft.com/office/officeart/2005/8/layout/hList1"/>
    <dgm:cxn modelId="{13F17A7E-66EF-924E-83AC-5C4D667FCF4C}" srcId="{C6F7AFAE-27BD-7440-95A3-C1B1626DA4FF}" destId="{8EE28F77-7E53-D947-93E2-83C555F8B029}" srcOrd="2" destOrd="0" parTransId="{BED49E6C-FD50-6F40-A39E-53CE1BE573A5}" sibTransId="{7AA633C2-DC7C-C444-ADD9-0AC8AB13CCC6}"/>
    <dgm:cxn modelId="{1C0BE747-A975-2847-9274-B76961E6D57B}" type="presOf" srcId="{3BF0495F-4A12-6E40-9610-D9585999C6FC}" destId="{594A1721-3B59-BB46-98DB-42A3FE0F2BB0}" srcOrd="0" destOrd="1" presId="urn:microsoft.com/office/officeart/2005/8/layout/hList1"/>
    <dgm:cxn modelId="{DDE39243-6CE9-DA40-ADFB-4472CABE4B38}" type="presOf" srcId="{BD687E20-81A9-A443-9A58-37B37E8ED382}" destId="{160D6D23-2063-7E4F-AE54-DEA30DCDF042}" srcOrd="0" destOrd="0" presId="urn:microsoft.com/office/officeart/2005/8/layout/hList1"/>
    <dgm:cxn modelId="{872465FF-33B8-2649-B58B-823EE18C9733}" type="presOf" srcId="{8CCC76BC-E1EF-D448-BF34-062DF8EC38EC}" destId="{1597D2A5-9483-5E44-B866-9B295854A3A9}" srcOrd="0" destOrd="0" presId="urn:microsoft.com/office/officeart/2005/8/layout/hList1"/>
    <dgm:cxn modelId="{446E7AC3-56E9-5143-A5A5-0037FD1DEE80}" srcId="{5BD8C343-49B8-804C-932C-FA707DF0C5F7}" destId="{3BF0495F-4A12-6E40-9610-D9585999C6FC}" srcOrd="1" destOrd="0" parTransId="{F3C293A7-8249-C84C-B2F5-D03DB22D41C1}" sibTransId="{DBCB5C95-532A-DD47-BACC-9427D8C7C005}"/>
    <dgm:cxn modelId="{8DA69546-D228-2B47-BA18-E47E499FCBC9}" type="presOf" srcId="{EC19B65A-BAC4-5744-A016-F684C0A423FB}" destId="{594A1721-3B59-BB46-98DB-42A3FE0F2BB0}" srcOrd="0" destOrd="3" presId="urn:microsoft.com/office/officeart/2005/8/layout/hList1"/>
    <dgm:cxn modelId="{AB5805EE-9CDE-2047-B754-D4A65EF4CBF0}" srcId="{23CBACCE-BBDC-3046-81D1-8593BDC47889}" destId="{4BFEECA7-B1D9-CF40-8231-14EF6558BBDA}" srcOrd="4" destOrd="0" parTransId="{5E93579D-997D-8F46-AB84-25BE717F91C2}" sibTransId="{0C921EC5-9787-0A41-875F-C2783B52258E}"/>
    <dgm:cxn modelId="{B12B00FD-5FA0-F54A-A5FC-1593F58D29C5}" srcId="{C6F7AFAE-27BD-7440-95A3-C1B1626DA4FF}" destId="{E33023D9-099E-504C-9FBD-DDE2BE287672}" srcOrd="4" destOrd="0" parTransId="{22021E41-A012-B943-A12C-6A7BA95E9728}" sibTransId="{58AAB837-FF2B-144A-A485-EB816B309599}"/>
    <dgm:cxn modelId="{B0763606-14D1-7140-9E44-14F8B913CF49}" type="presOf" srcId="{94A60255-6CA5-3D43-9248-782829DA3D2F}" destId="{1AF4F277-DCA2-4845-87F0-A8169D06C380}" srcOrd="0" destOrd="0" presId="urn:microsoft.com/office/officeart/2005/8/layout/hList1"/>
    <dgm:cxn modelId="{482E811E-C6B4-F74E-B2AA-53C54946A9F3}" type="presOf" srcId="{318784E7-D765-E049-A9AB-AF374E4E6692}" destId="{594A1721-3B59-BB46-98DB-42A3FE0F2BB0}" srcOrd="0" destOrd="4" presId="urn:microsoft.com/office/officeart/2005/8/layout/hList1"/>
    <dgm:cxn modelId="{F5E1A193-02D5-2D4D-8DF4-96404D4A9641}" srcId="{BD687E20-81A9-A443-9A58-37B37E8ED382}" destId="{23CBACCE-BBDC-3046-81D1-8593BDC47889}" srcOrd="2" destOrd="0" parTransId="{45226ACD-DB74-0146-8728-CC3508E998EE}" sibTransId="{20D93676-9EE8-5846-A6D7-F108833D65DA}"/>
    <dgm:cxn modelId="{9489E8D3-87C4-584B-9370-49D64FB675BD}" srcId="{C6F7AFAE-27BD-7440-95A3-C1B1626DA4FF}" destId="{8501F360-BACD-B640-A847-3182138017EF}" srcOrd="0" destOrd="0" parTransId="{8EE1BC9F-193C-6D46-B39D-169F8924FC9A}" sibTransId="{7D97AA4C-18D5-7A4E-AC16-416956388CBF}"/>
    <dgm:cxn modelId="{2FFA97E4-4014-744C-94C1-55AE6FE56F9B}" srcId="{5BD8C343-49B8-804C-932C-FA707DF0C5F7}" destId="{181AFFD4-E5A6-6B46-9D64-415C650884DD}" srcOrd="6" destOrd="0" parTransId="{FF820517-A75D-914E-A0AB-B890AC85B387}" sibTransId="{199EC730-7CF3-314A-AA8D-90FA82C120A7}"/>
    <dgm:cxn modelId="{CAEADB16-D8AF-9C47-8549-BCE0BE31E399}" srcId="{5BD8C343-49B8-804C-932C-FA707DF0C5F7}" destId="{F4BDB182-A12E-214F-9C58-E6DD8C8E6684}" srcOrd="5" destOrd="0" parTransId="{4DAC9BA3-EA8F-574B-B5EC-E7C7534844B2}" sibTransId="{1A83C06E-2E13-DB45-AE23-13055E8E4C4D}"/>
    <dgm:cxn modelId="{02F49CD4-AC6A-584C-9285-285F101D632D}" type="presOf" srcId="{540A2027-BEE9-C845-9BAD-E3816BC3CE97}" destId="{D87087CF-5380-3A41-BD41-2C62BF338AD4}" srcOrd="0" destOrd="2" presId="urn:microsoft.com/office/officeart/2005/8/layout/hList1"/>
    <dgm:cxn modelId="{0FCAD214-A219-5447-914D-B53FF8221EAE}" srcId="{C6F7AFAE-27BD-7440-95A3-C1B1626DA4FF}" destId="{4FAD5E43-A09A-C040-A336-50263D974B26}" srcOrd="1" destOrd="0" parTransId="{B6D879F2-02F6-0343-A15B-6002575A7513}" sibTransId="{16BD01BB-A638-414E-B7B0-26FBBDFDC6BB}"/>
    <dgm:cxn modelId="{05F8202D-354A-444C-AEF2-CBBEF5EB523A}" srcId="{23CBACCE-BBDC-3046-81D1-8593BDC47889}" destId="{789942D5-309B-6642-8877-4215A1186086}" srcOrd="3" destOrd="0" parTransId="{10A786BC-1AC4-5B44-8B39-CAECDFFFABC9}" sibTransId="{711F28D6-FCFD-834A-BC53-973B3645488F}"/>
    <dgm:cxn modelId="{766874D3-580D-6A4E-BF38-F5D159A7EB64}" srcId="{BD687E20-81A9-A443-9A58-37B37E8ED382}" destId="{94A60255-6CA5-3D43-9248-782829DA3D2F}" srcOrd="3" destOrd="0" parTransId="{F064135F-6EE9-B042-91D1-391DADA54E8E}" sibTransId="{85F6B9E9-C6AC-2246-A965-A0EA568C1B4C}"/>
    <dgm:cxn modelId="{5D1F0E70-367D-0541-8CDF-74BC5FB64784}" type="presOf" srcId="{D0B84915-6DF6-144B-AC0F-F88725606E0D}" destId="{D87087CF-5380-3A41-BD41-2C62BF338AD4}" srcOrd="0" destOrd="0" presId="urn:microsoft.com/office/officeart/2005/8/layout/hList1"/>
    <dgm:cxn modelId="{8B5AB8B7-20EA-6748-96CE-5B1DFB88A7CC}" type="presParOf" srcId="{160D6D23-2063-7E4F-AE54-DEA30DCDF042}" destId="{40AC0CE0-5647-A541-AC37-98DC3B8E6DCF}" srcOrd="0" destOrd="0" presId="urn:microsoft.com/office/officeart/2005/8/layout/hList1"/>
    <dgm:cxn modelId="{B52485F7-B078-8B47-B70C-22AB8F63FADA}" type="presParOf" srcId="{40AC0CE0-5647-A541-AC37-98DC3B8E6DCF}" destId="{0AF3B90F-C70B-414A-9E68-7032299DEC36}" srcOrd="0" destOrd="0" presId="urn:microsoft.com/office/officeart/2005/8/layout/hList1"/>
    <dgm:cxn modelId="{18B695F1-8C53-C641-AC02-26936952D07D}" type="presParOf" srcId="{40AC0CE0-5647-A541-AC37-98DC3B8E6DCF}" destId="{2C482D41-46B8-6344-A11A-675582502867}" srcOrd="1" destOrd="0" presId="urn:microsoft.com/office/officeart/2005/8/layout/hList1"/>
    <dgm:cxn modelId="{E2550AF1-0C4A-BF4C-A0A1-84F9A16915F5}" type="presParOf" srcId="{160D6D23-2063-7E4F-AE54-DEA30DCDF042}" destId="{A7478D14-A5B8-584B-A872-E868D4E754D8}" srcOrd="1" destOrd="0" presId="urn:microsoft.com/office/officeart/2005/8/layout/hList1"/>
    <dgm:cxn modelId="{5E69DBE3-6E96-3649-8D02-23490C8F8D25}" type="presParOf" srcId="{160D6D23-2063-7E4F-AE54-DEA30DCDF042}" destId="{604D0D1E-FBCD-134B-8EB4-E2854925ADF2}" srcOrd="2" destOrd="0" presId="urn:microsoft.com/office/officeart/2005/8/layout/hList1"/>
    <dgm:cxn modelId="{AEB1B2DF-3EEB-7F48-A30D-D80E97030B18}" type="presParOf" srcId="{604D0D1E-FBCD-134B-8EB4-E2854925ADF2}" destId="{B7AD296B-9781-8A44-A5E3-382C3C405E94}" srcOrd="0" destOrd="0" presId="urn:microsoft.com/office/officeart/2005/8/layout/hList1"/>
    <dgm:cxn modelId="{36064B56-F161-C147-B7B1-87B70B35F450}" type="presParOf" srcId="{604D0D1E-FBCD-134B-8EB4-E2854925ADF2}" destId="{594A1721-3B59-BB46-98DB-42A3FE0F2BB0}" srcOrd="1" destOrd="0" presId="urn:microsoft.com/office/officeart/2005/8/layout/hList1"/>
    <dgm:cxn modelId="{B5F3C24E-60B4-CE45-8D95-64DCFC101EDE}" type="presParOf" srcId="{160D6D23-2063-7E4F-AE54-DEA30DCDF042}" destId="{F50B7FBF-6A66-D145-9E25-EF143DEF34A5}" srcOrd="3" destOrd="0" presId="urn:microsoft.com/office/officeart/2005/8/layout/hList1"/>
    <dgm:cxn modelId="{AA1EE607-C362-8540-AFD6-965C20E7AC5F}" type="presParOf" srcId="{160D6D23-2063-7E4F-AE54-DEA30DCDF042}" destId="{E8623B4A-831D-B646-BC8F-605AB242B6B5}" srcOrd="4" destOrd="0" presId="urn:microsoft.com/office/officeart/2005/8/layout/hList1"/>
    <dgm:cxn modelId="{1F403D90-A725-EE40-B1AB-3D5B4D343F12}" type="presParOf" srcId="{E8623B4A-831D-B646-BC8F-605AB242B6B5}" destId="{FD303024-99B1-3444-94CF-B1FC01326424}" srcOrd="0" destOrd="0" presId="urn:microsoft.com/office/officeart/2005/8/layout/hList1"/>
    <dgm:cxn modelId="{14276883-AD8B-B549-A575-12B76EAAD485}" type="presParOf" srcId="{E8623B4A-831D-B646-BC8F-605AB242B6B5}" destId="{D87087CF-5380-3A41-BD41-2C62BF338AD4}" srcOrd="1" destOrd="0" presId="urn:microsoft.com/office/officeart/2005/8/layout/hList1"/>
    <dgm:cxn modelId="{821169B6-2285-5A45-8C0F-54CC35059E0C}" type="presParOf" srcId="{160D6D23-2063-7E4F-AE54-DEA30DCDF042}" destId="{7F7CBEE0-6D90-264D-8E10-E2823E25A993}" srcOrd="5" destOrd="0" presId="urn:microsoft.com/office/officeart/2005/8/layout/hList1"/>
    <dgm:cxn modelId="{EDDAEB06-4838-294C-9978-F54A46BF85F7}" type="presParOf" srcId="{160D6D23-2063-7E4F-AE54-DEA30DCDF042}" destId="{95362E2B-1A36-5640-B6C1-41F7A77299B6}" srcOrd="6" destOrd="0" presId="urn:microsoft.com/office/officeart/2005/8/layout/hList1"/>
    <dgm:cxn modelId="{1981F1B7-DF58-8747-BF4E-E5BDA7D31806}" type="presParOf" srcId="{95362E2B-1A36-5640-B6C1-41F7A77299B6}" destId="{1AF4F277-DCA2-4845-87F0-A8169D06C380}" srcOrd="0" destOrd="0" presId="urn:microsoft.com/office/officeart/2005/8/layout/hList1"/>
    <dgm:cxn modelId="{F68F026C-0C7E-744E-B8F8-A5D9124179A9}" type="presParOf" srcId="{95362E2B-1A36-5640-B6C1-41F7A77299B6}" destId="{1597D2A5-9483-5E44-B866-9B295854A3A9}" srcOrd="1" destOrd="0" presId="urn:microsoft.com/office/officeart/2005/8/layout/h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69327B0-CCC5-5943-BD77-86FD97C36E88}">
      <dsp:nvSpPr>
        <dsp:cNvPr id="0" name=""/>
        <dsp:cNvSpPr/>
      </dsp:nvSpPr>
      <dsp:spPr>
        <a:xfrm>
          <a:off x="3705820" y="23"/>
          <a:ext cx="1732359" cy="1732359"/>
        </a:xfrm>
        <a:prstGeom prst="rect">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r>
            <a:rPr lang="en-US" sz="2500" kern="1200" dirty="0" smtClean="0"/>
            <a:t>Prosperity</a:t>
          </a:r>
          <a:endParaRPr lang="en-US" sz="2500" kern="1200" dirty="0"/>
        </a:p>
      </dsp:txBody>
      <dsp:txXfrm>
        <a:off x="3705820" y="23"/>
        <a:ext cx="1732359" cy="1732359"/>
      </dsp:txXfrm>
    </dsp:sp>
    <dsp:sp modelId="{85F7439D-8D11-984B-B984-D2FB29ADDD4B}">
      <dsp:nvSpPr>
        <dsp:cNvPr id="0" name=""/>
        <dsp:cNvSpPr/>
      </dsp:nvSpPr>
      <dsp:spPr>
        <a:xfrm rot="2700000">
          <a:off x="5252337" y="1484899"/>
          <a:ext cx="461388" cy="584671"/>
        </a:xfrm>
        <a:prstGeom prst="rightArrow">
          <a:avLst>
            <a:gd name="adj1" fmla="val 60000"/>
            <a:gd name="adj2" fmla="val 50000"/>
          </a:avLst>
        </a:prstGeom>
        <a:gradFill rotWithShape="0">
          <a:gsLst>
            <a:gs pos="0">
              <a:schemeClr val="accent1">
                <a:tint val="60000"/>
                <a:hueOff val="0"/>
                <a:satOff val="0"/>
                <a:lumOff val="0"/>
                <a:alphaOff val="0"/>
                <a:shade val="100000"/>
                <a:satMod val="120000"/>
              </a:schemeClr>
            </a:gs>
            <a:gs pos="69000">
              <a:schemeClr val="accent1">
                <a:tint val="60000"/>
                <a:hueOff val="0"/>
                <a:satOff val="0"/>
                <a:lumOff val="0"/>
                <a:alphaOff val="0"/>
                <a:tint val="80000"/>
                <a:shade val="100000"/>
                <a:satMod val="150000"/>
              </a:schemeClr>
            </a:gs>
            <a:gs pos="100000">
              <a:schemeClr val="accent1">
                <a:tint val="60000"/>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a:p>
      </dsp:txBody>
      <dsp:txXfrm rot="2700000">
        <a:off x="5252337" y="1484899"/>
        <a:ext cx="461388" cy="584671"/>
      </dsp:txXfrm>
    </dsp:sp>
    <dsp:sp modelId="{08439F7D-8850-FD44-8B9B-7421A2270813}">
      <dsp:nvSpPr>
        <dsp:cNvPr id="0" name=""/>
        <dsp:cNvSpPr/>
      </dsp:nvSpPr>
      <dsp:spPr>
        <a:xfrm>
          <a:off x="5546350" y="1840554"/>
          <a:ext cx="1732359" cy="1732359"/>
        </a:xfrm>
        <a:prstGeom prst="rect">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r>
            <a:rPr lang="en-US" sz="2500" kern="1200" dirty="0" smtClean="0"/>
            <a:t>Recession</a:t>
          </a:r>
          <a:endParaRPr lang="en-US" sz="2500" kern="1200" dirty="0"/>
        </a:p>
      </dsp:txBody>
      <dsp:txXfrm>
        <a:off x="5546350" y="1840554"/>
        <a:ext cx="1732359" cy="1732359"/>
      </dsp:txXfrm>
    </dsp:sp>
    <dsp:sp modelId="{00C2FFA9-A3B0-AB48-9DB8-170340BC085A}">
      <dsp:nvSpPr>
        <dsp:cNvPr id="0" name=""/>
        <dsp:cNvSpPr/>
      </dsp:nvSpPr>
      <dsp:spPr>
        <a:xfrm rot="8100000">
          <a:off x="5270804" y="3325430"/>
          <a:ext cx="461388" cy="584671"/>
        </a:xfrm>
        <a:prstGeom prst="rightArrow">
          <a:avLst>
            <a:gd name="adj1" fmla="val 60000"/>
            <a:gd name="adj2" fmla="val 50000"/>
          </a:avLst>
        </a:prstGeom>
        <a:gradFill rotWithShape="0">
          <a:gsLst>
            <a:gs pos="0">
              <a:schemeClr val="accent1">
                <a:tint val="60000"/>
                <a:hueOff val="0"/>
                <a:satOff val="0"/>
                <a:lumOff val="0"/>
                <a:alphaOff val="0"/>
                <a:shade val="100000"/>
                <a:satMod val="120000"/>
              </a:schemeClr>
            </a:gs>
            <a:gs pos="69000">
              <a:schemeClr val="accent1">
                <a:tint val="60000"/>
                <a:hueOff val="0"/>
                <a:satOff val="0"/>
                <a:lumOff val="0"/>
                <a:alphaOff val="0"/>
                <a:tint val="80000"/>
                <a:shade val="100000"/>
                <a:satMod val="150000"/>
              </a:schemeClr>
            </a:gs>
            <a:gs pos="100000">
              <a:schemeClr val="accent1">
                <a:tint val="60000"/>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a:p>
      </dsp:txBody>
      <dsp:txXfrm rot="8100000">
        <a:off x="5270804" y="3325430"/>
        <a:ext cx="461388" cy="584671"/>
      </dsp:txXfrm>
    </dsp:sp>
    <dsp:sp modelId="{34A2591D-4983-5148-B589-1C347D74920B}">
      <dsp:nvSpPr>
        <dsp:cNvPr id="0" name=""/>
        <dsp:cNvSpPr/>
      </dsp:nvSpPr>
      <dsp:spPr>
        <a:xfrm>
          <a:off x="3705820" y="3681084"/>
          <a:ext cx="1732359" cy="1732359"/>
        </a:xfrm>
        <a:prstGeom prst="rect">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r>
            <a:rPr lang="en-US" sz="2500" kern="1200" dirty="0" smtClean="0"/>
            <a:t>Depression</a:t>
          </a:r>
          <a:endParaRPr lang="en-US" sz="2500" kern="1200" dirty="0"/>
        </a:p>
      </dsp:txBody>
      <dsp:txXfrm>
        <a:off x="3705820" y="3681084"/>
        <a:ext cx="1732359" cy="1732359"/>
      </dsp:txXfrm>
    </dsp:sp>
    <dsp:sp modelId="{36EB2538-2266-284F-9912-B1DC9D86B9D4}">
      <dsp:nvSpPr>
        <dsp:cNvPr id="0" name=""/>
        <dsp:cNvSpPr/>
      </dsp:nvSpPr>
      <dsp:spPr>
        <a:xfrm rot="13500000">
          <a:off x="3430274" y="3343897"/>
          <a:ext cx="461388" cy="584671"/>
        </a:xfrm>
        <a:prstGeom prst="rightArrow">
          <a:avLst>
            <a:gd name="adj1" fmla="val 60000"/>
            <a:gd name="adj2" fmla="val 50000"/>
          </a:avLst>
        </a:prstGeom>
        <a:gradFill rotWithShape="0">
          <a:gsLst>
            <a:gs pos="0">
              <a:schemeClr val="accent1">
                <a:tint val="60000"/>
                <a:hueOff val="0"/>
                <a:satOff val="0"/>
                <a:lumOff val="0"/>
                <a:alphaOff val="0"/>
                <a:shade val="100000"/>
                <a:satMod val="120000"/>
              </a:schemeClr>
            </a:gs>
            <a:gs pos="69000">
              <a:schemeClr val="accent1">
                <a:tint val="60000"/>
                <a:hueOff val="0"/>
                <a:satOff val="0"/>
                <a:lumOff val="0"/>
                <a:alphaOff val="0"/>
                <a:tint val="80000"/>
                <a:shade val="100000"/>
                <a:satMod val="150000"/>
              </a:schemeClr>
            </a:gs>
            <a:gs pos="100000">
              <a:schemeClr val="accent1">
                <a:tint val="60000"/>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a:p>
      </dsp:txBody>
      <dsp:txXfrm rot="13500000">
        <a:off x="3430274" y="3343897"/>
        <a:ext cx="461388" cy="584671"/>
      </dsp:txXfrm>
    </dsp:sp>
    <dsp:sp modelId="{89848A70-4FEA-2344-AF59-CEF9DA5EF7C4}">
      <dsp:nvSpPr>
        <dsp:cNvPr id="0" name=""/>
        <dsp:cNvSpPr/>
      </dsp:nvSpPr>
      <dsp:spPr>
        <a:xfrm>
          <a:off x="1865289" y="1840554"/>
          <a:ext cx="1732359" cy="1732359"/>
        </a:xfrm>
        <a:prstGeom prst="rect">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r>
            <a:rPr lang="en-US" sz="2500" kern="1200" dirty="0" smtClean="0"/>
            <a:t>Recovery</a:t>
          </a:r>
          <a:endParaRPr lang="en-US" sz="2500" kern="1200" dirty="0"/>
        </a:p>
      </dsp:txBody>
      <dsp:txXfrm>
        <a:off x="1865289" y="1840554"/>
        <a:ext cx="1732359" cy="1732359"/>
      </dsp:txXfrm>
    </dsp:sp>
    <dsp:sp modelId="{0FCF0F9B-5B66-3243-8414-8369E3D62CD5}">
      <dsp:nvSpPr>
        <dsp:cNvPr id="0" name=""/>
        <dsp:cNvSpPr/>
      </dsp:nvSpPr>
      <dsp:spPr>
        <a:xfrm rot="18900000">
          <a:off x="3411807" y="1503366"/>
          <a:ext cx="461388" cy="584671"/>
        </a:xfrm>
        <a:prstGeom prst="rightArrow">
          <a:avLst>
            <a:gd name="adj1" fmla="val 60000"/>
            <a:gd name="adj2" fmla="val 50000"/>
          </a:avLst>
        </a:prstGeom>
        <a:gradFill rotWithShape="0">
          <a:gsLst>
            <a:gs pos="0">
              <a:schemeClr val="accent1">
                <a:tint val="60000"/>
                <a:hueOff val="0"/>
                <a:satOff val="0"/>
                <a:lumOff val="0"/>
                <a:alphaOff val="0"/>
                <a:shade val="100000"/>
                <a:satMod val="120000"/>
              </a:schemeClr>
            </a:gs>
            <a:gs pos="69000">
              <a:schemeClr val="accent1">
                <a:tint val="60000"/>
                <a:hueOff val="0"/>
                <a:satOff val="0"/>
                <a:lumOff val="0"/>
                <a:alphaOff val="0"/>
                <a:tint val="80000"/>
                <a:shade val="100000"/>
                <a:satMod val="150000"/>
              </a:schemeClr>
            </a:gs>
            <a:gs pos="100000">
              <a:schemeClr val="accent1">
                <a:tint val="60000"/>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a:p>
      </dsp:txBody>
      <dsp:txXfrm rot="18900000">
        <a:off x="3411807" y="1503366"/>
        <a:ext cx="461388" cy="584671"/>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AF3B90F-C70B-414A-9E68-7032299DEC36}">
      <dsp:nvSpPr>
        <dsp:cNvPr id="0" name=""/>
        <dsp:cNvSpPr/>
      </dsp:nvSpPr>
      <dsp:spPr>
        <a:xfrm>
          <a:off x="3437" y="761993"/>
          <a:ext cx="2067222" cy="489600"/>
        </a:xfrm>
        <a:prstGeom prst="rect">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w="12700" cap="flat" cmpd="sng" algn="ctr">
          <a:solidFill>
            <a:schemeClr val="accent1">
              <a:hueOff val="0"/>
              <a:satOff val="0"/>
              <a:lumOff val="0"/>
              <a:alphaOff val="0"/>
            </a:schemeClr>
          </a:solidFill>
          <a:prstDash val="solid"/>
        </a:ln>
        <a:effectLst>
          <a:outerShdw blurRad="63500" dist="25400" dir="5400000" sx="101000" sy="101000" rotWithShape="0">
            <a:srgbClr val="000000">
              <a:alpha val="40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1700" kern="1200" dirty="0" smtClean="0">
              <a:solidFill>
                <a:schemeClr val="tx1"/>
              </a:solidFill>
            </a:rPr>
            <a:t>Prosperity</a:t>
          </a:r>
          <a:endParaRPr lang="en-US" sz="1700" kern="1200" dirty="0">
            <a:solidFill>
              <a:schemeClr val="tx1"/>
            </a:solidFill>
          </a:endParaRPr>
        </a:p>
      </dsp:txBody>
      <dsp:txXfrm>
        <a:off x="3437" y="761993"/>
        <a:ext cx="2067222" cy="489600"/>
      </dsp:txXfrm>
    </dsp:sp>
    <dsp:sp modelId="{2C482D41-46B8-6344-A11A-675582502867}">
      <dsp:nvSpPr>
        <dsp:cNvPr id="0" name=""/>
        <dsp:cNvSpPr/>
      </dsp:nvSpPr>
      <dsp:spPr>
        <a:xfrm>
          <a:off x="3437" y="1251593"/>
          <a:ext cx="2067222" cy="3123638"/>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t>High Employment Rates</a:t>
          </a:r>
          <a:endParaRPr lang="en-US" sz="1600" kern="1200" dirty="0"/>
        </a:p>
        <a:p>
          <a:pPr marL="171450" lvl="1" indent="-171450" algn="l" defTabSz="711200">
            <a:lnSpc>
              <a:spcPct val="90000"/>
            </a:lnSpc>
            <a:spcBef>
              <a:spcPct val="0"/>
            </a:spcBef>
            <a:spcAft>
              <a:spcPct val="15000"/>
            </a:spcAft>
            <a:buChar char="••"/>
          </a:pPr>
          <a:endParaRPr lang="en-US" sz="1600" kern="1200" dirty="0"/>
        </a:p>
        <a:p>
          <a:pPr marL="171450" lvl="1" indent="-171450" algn="l" defTabSz="711200">
            <a:lnSpc>
              <a:spcPct val="90000"/>
            </a:lnSpc>
            <a:spcBef>
              <a:spcPct val="0"/>
            </a:spcBef>
            <a:spcAft>
              <a:spcPct val="15000"/>
            </a:spcAft>
            <a:buChar char="••"/>
          </a:pPr>
          <a:r>
            <a:rPr lang="en-US" sz="1600" kern="1200" dirty="0" smtClean="0"/>
            <a:t>GDP Increases</a:t>
          </a:r>
          <a:endParaRPr lang="en-US" sz="1600" kern="1200" dirty="0"/>
        </a:p>
        <a:p>
          <a:pPr marL="171450" lvl="1" indent="-171450" algn="l" defTabSz="711200">
            <a:lnSpc>
              <a:spcPct val="90000"/>
            </a:lnSpc>
            <a:spcBef>
              <a:spcPct val="0"/>
            </a:spcBef>
            <a:spcAft>
              <a:spcPct val="15000"/>
            </a:spcAft>
            <a:buChar char="••"/>
          </a:pPr>
          <a:endParaRPr lang="en-US" sz="1600" kern="1200" dirty="0"/>
        </a:p>
        <a:p>
          <a:pPr marL="171450" lvl="1" indent="-171450" algn="l" defTabSz="711200">
            <a:lnSpc>
              <a:spcPct val="90000"/>
            </a:lnSpc>
            <a:spcBef>
              <a:spcPct val="0"/>
            </a:spcBef>
            <a:spcAft>
              <a:spcPct val="15000"/>
            </a:spcAft>
            <a:buChar char="••"/>
          </a:pPr>
          <a:r>
            <a:rPr lang="en-US" sz="1600" kern="1200" dirty="0" smtClean="0"/>
            <a:t>Demand for Goods and Services Increase</a:t>
          </a:r>
          <a:endParaRPr lang="en-US" sz="1600" kern="1200" dirty="0"/>
        </a:p>
      </dsp:txBody>
      <dsp:txXfrm>
        <a:off x="3437" y="1251593"/>
        <a:ext cx="2067222" cy="3123638"/>
      </dsp:txXfrm>
    </dsp:sp>
    <dsp:sp modelId="{B7AD296B-9781-8A44-A5E3-382C3C405E94}">
      <dsp:nvSpPr>
        <dsp:cNvPr id="0" name=""/>
        <dsp:cNvSpPr/>
      </dsp:nvSpPr>
      <dsp:spPr>
        <a:xfrm>
          <a:off x="2360071" y="761993"/>
          <a:ext cx="2067222" cy="489600"/>
        </a:xfrm>
        <a:prstGeom prst="rect">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w="12700" cap="flat" cmpd="sng" algn="ctr">
          <a:solidFill>
            <a:schemeClr val="accent1">
              <a:hueOff val="0"/>
              <a:satOff val="0"/>
              <a:lumOff val="0"/>
              <a:alphaOff val="0"/>
            </a:schemeClr>
          </a:solidFill>
          <a:prstDash val="solid"/>
        </a:ln>
        <a:effectLst>
          <a:outerShdw blurRad="63500" dist="25400" dir="5400000" sx="101000" sy="101000" rotWithShape="0">
            <a:srgbClr val="000000">
              <a:alpha val="40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1700" kern="1200" dirty="0" smtClean="0">
              <a:solidFill>
                <a:srgbClr val="000000"/>
              </a:solidFill>
            </a:rPr>
            <a:t>Recession</a:t>
          </a:r>
          <a:endParaRPr lang="en-US" sz="1700" kern="1200" dirty="0">
            <a:solidFill>
              <a:srgbClr val="000000"/>
            </a:solidFill>
          </a:endParaRPr>
        </a:p>
      </dsp:txBody>
      <dsp:txXfrm>
        <a:off x="2360071" y="761993"/>
        <a:ext cx="2067222" cy="489600"/>
      </dsp:txXfrm>
    </dsp:sp>
    <dsp:sp modelId="{594A1721-3B59-BB46-98DB-42A3FE0F2BB0}">
      <dsp:nvSpPr>
        <dsp:cNvPr id="0" name=""/>
        <dsp:cNvSpPr/>
      </dsp:nvSpPr>
      <dsp:spPr>
        <a:xfrm>
          <a:off x="2360071" y="1251593"/>
          <a:ext cx="2067222" cy="3123638"/>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t>Demand for Goods and Services Decrease</a:t>
          </a:r>
          <a:endParaRPr lang="en-US" sz="1600" kern="1200" dirty="0"/>
        </a:p>
        <a:p>
          <a:pPr marL="171450" lvl="1" indent="-171450" algn="l" defTabSz="711200">
            <a:lnSpc>
              <a:spcPct val="90000"/>
            </a:lnSpc>
            <a:spcBef>
              <a:spcPct val="0"/>
            </a:spcBef>
            <a:spcAft>
              <a:spcPct val="15000"/>
            </a:spcAft>
            <a:buChar char="••"/>
          </a:pPr>
          <a:endParaRPr lang="en-US" sz="1600" kern="1200" dirty="0"/>
        </a:p>
        <a:p>
          <a:pPr marL="171450" lvl="1" indent="-171450" algn="l" defTabSz="711200">
            <a:lnSpc>
              <a:spcPct val="90000"/>
            </a:lnSpc>
            <a:spcBef>
              <a:spcPct val="0"/>
            </a:spcBef>
            <a:spcAft>
              <a:spcPct val="15000"/>
            </a:spcAft>
            <a:buChar char="••"/>
          </a:pPr>
          <a:r>
            <a:rPr lang="en-US" sz="1600" kern="1200" dirty="0" smtClean="0"/>
            <a:t>GDP slows for part of the year</a:t>
          </a:r>
          <a:endParaRPr lang="en-US" sz="1600" kern="1200" dirty="0"/>
        </a:p>
        <a:p>
          <a:pPr marL="171450" lvl="1" indent="-171450" algn="l" defTabSz="711200">
            <a:lnSpc>
              <a:spcPct val="90000"/>
            </a:lnSpc>
            <a:spcBef>
              <a:spcPct val="0"/>
            </a:spcBef>
            <a:spcAft>
              <a:spcPct val="15000"/>
            </a:spcAft>
            <a:buChar char="••"/>
          </a:pPr>
          <a:endParaRPr lang="en-US" sz="1600" kern="1200" dirty="0"/>
        </a:p>
        <a:p>
          <a:pPr marL="171450" lvl="1" indent="-171450" algn="l" defTabSz="711200">
            <a:lnSpc>
              <a:spcPct val="90000"/>
            </a:lnSpc>
            <a:spcBef>
              <a:spcPct val="0"/>
            </a:spcBef>
            <a:spcAft>
              <a:spcPct val="15000"/>
            </a:spcAft>
            <a:buChar char="••"/>
          </a:pPr>
          <a:r>
            <a:rPr lang="en-US" sz="1600" kern="1200" dirty="0" smtClean="0"/>
            <a:t>Unemployment Rises</a:t>
          </a:r>
          <a:endParaRPr lang="en-US" sz="1600" kern="1200" dirty="0"/>
        </a:p>
        <a:p>
          <a:pPr marL="171450" lvl="1" indent="-171450" algn="l" defTabSz="711200">
            <a:lnSpc>
              <a:spcPct val="90000"/>
            </a:lnSpc>
            <a:spcBef>
              <a:spcPct val="0"/>
            </a:spcBef>
            <a:spcAft>
              <a:spcPct val="15000"/>
            </a:spcAft>
            <a:buChar char="••"/>
          </a:pPr>
          <a:endParaRPr lang="en-US" sz="1600" kern="1200" dirty="0"/>
        </a:p>
        <a:p>
          <a:pPr marL="171450" lvl="1" indent="-171450" algn="l" defTabSz="711200">
            <a:lnSpc>
              <a:spcPct val="90000"/>
            </a:lnSpc>
            <a:spcBef>
              <a:spcPct val="0"/>
            </a:spcBef>
            <a:spcAft>
              <a:spcPct val="15000"/>
            </a:spcAft>
            <a:buChar char="••"/>
          </a:pPr>
          <a:r>
            <a:rPr lang="en-US" sz="1600" kern="1200" dirty="0" smtClean="0"/>
            <a:t>Production Slows</a:t>
          </a:r>
          <a:endParaRPr lang="en-US" sz="1600" kern="1200" dirty="0"/>
        </a:p>
      </dsp:txBody>
      <dsp:txXfrm>
        <a:off x="2360071" y="1251593"/>
        <a:ext cx="2067222" cy="3123638"/>
      </dsp:txXfrm>
    </dsp:sp>
    <dsp:sp modelId="{FD303024-99B1-3444-94CF-B1FC01326424}">
      <dsp:nvSpPr>
        <dsp:cNvPr id="0" name=""/>
        <dsp:cNvSpPr/>
      </dsp:nvSpPr>
      <dsp:spPr>
        <a:xfrm>
          <a:off x="4716705" y="761993"/>
          <a:ext cx="2067222" cy="489600"/>
        </a:xfrm>
        <a:prstGeom prst="rect">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w="12700" cap="flat" cmpd="sng" algn="ctr">
          <a:solidFill>
            <a:schemeClr val="accent1">
              <a:hueOff val="0"/>
              <a:satOff val="0"/>
              <a:lumOff val="0"/>
              <a:alphaOff val="0"/>
            </a:schemeClr>
          </a:solidFill>
          <a:prstDash val="solid"/>
        </a:ln>
        <a:effectLst>
          <a:outerShdw blurRad="63500" dist="25400" dir="5400000" sx="101000" sy="101000" rotWithShape="0">
            <a:srgbClr val="000000">
              <a:alpha val="40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1700" kern="1200" dirty="0" smtClean="0">
              <a:solidFill>
                <a:srgbClr val="000000"/>
              </a:solidFill>
            </a:rPr>
            <a:t>Depression</a:t>
          </a:r>
          <a:endParaRPr lang="en-US" sz="1700" kern="1200" dirty="0">
            <a:solidFill>
              <a:srgbClr val="000000"/>
            </a:solidFill>
          </a:endParaRPr>
        </a:p>
      </dsp:txBody>
      <dsp:txXfrm>
        <a:off x="4716705" y="761993"/>
        <a:ext cx="2067222" cy="489600"/>
      </dsp:txXfrm>
    </dsp:sp>
    <dsp:sp modelId="{D87087CF-5380-3A41-BD41-2C62BF338AD4}">
      <dsp:nvSpPr>
        <dsp:cNvPr id="0" name=""/>
        <dsp:cNvSpPr/>
      </dsp:nvSpPr>
      <dsp:spPr>
        <a:xfrm>
          <a:off x="4716705" y="1251593"/>
          <a:ext cx="2067222" cy="3123638"/>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en-US" sz="1700" kern="1200" dirty="0" smtClean="0"/>
            <a:t>Prolonged Period of High Unemployment.</a:t>
          </a:r>
          <a:endParaRPr lang="en-US" sz="1700" kern="1200" dirty="0"/>
        </a:p>
        <a:p>
          <a:pPr marL="171450" lvl="1" indent="-171450" algn="l" defTabSz="755650">
            <a:lnSpc>
              <a:spcPct val="90000"/>
            </a:lnSpc>
            <a:spcBef>
              <a:spcPct val="0"/>
            </a:spcBef>
            <a:spcAft>
              <a:spcPct val="15000"/>
            </a:spcAft>
            <a:buChar char="••"/>
          </a:pPr>
          <a:endParaRPr lang="en-US" sz="1700" kern="1200" dirty="0"/>
        </a:p>
        <a:p>
          <a:pPr marL="171450" lvl="1" indent="-171450" algn="l" defTabSz="755650">
            <a:lnSpc>
              <a:spcPct val="90000"/>
            </a:lnSpc>
            <a:spcBef>
              <a:spcPct val="0"/>
            </a:spcBef>
            <a:spcAft>
              <a:spcPct val="15000"/>
            </a:spcAft>
            <a:buChar char="••"/>
          </a:pPr>
          <a:r>
            <a:rPr lang="en-US" sz="1700" kern="1200" dirty="0" smtClean="0"/>
            <a:t>Low sales, and business failures</a:t>
          </a:r>
          <a:endParaRPr lang="en-US" sz="1700" kern="1200" dirty="0"/>
        </a:p>
        <a:p>
          <a:pPr marL="171450" lvl="1" indent="-171450" algn="l" defTabSz="755650">
            <a:lnSpc>
              <a:spcPct val="90000"/>
            </a:lnSpc>
            <a:spcBef>
              <a:spcPct val="0"/>
            </a:spcBef>
            <a:spcAft>
              <a:spcPct val="15000"/>
            </a:spcAft>
            <a:buChar char="••"/>
          </a:pPr>
          <a:endParaRPr lang="en-US" sz="1700" kern="1200" dirty="0"/>
        </a:p>
        <a:p>
          <a:pPr marL="171450" lvl="1" indent="-171450" algn="l" defTabSz="755650">
            <a:lnSpc>
              <a:spcPct val="90000"/>
            </a:lnSpc>
            <a:spcBef>
              <a:spcPct val="0"/>
            </a:spcBef>
            <a:spcAft>
              <a:spcPct val="15000"/>
            </a:spcAft>
            <a:buChar char="••"/>
          </a:pPr>
          <a:r>
            <a:rPr lang="en-US" sz="1700" kern="1200" dirty="0" smtClean="0"/>
            <a:t>GDP falls rapidly</a:t>
          </a:r>
          <a:endParaRPr lang="en-US" sz="1700" kern="1200" dirty="0"/>
        </a:p>
      </dsp:txBody>
      <dsp:txXfrm>
        <a:off x="4716705" y="1251593"/>
        <a:ext cx="2067222" cy="3123638"/>
      </dsp:txXfrm>
    </dsp:sp>
    <dsp:sp modelId="{1AF4F277-DCA2-4845-87F0-A8169D06C380}">
      <dsp:nvSpPr>
        <dsp:cNvPr id="0" name=""/>
        <dsp:cNvSpPr/>
      </dsp:nvSpPr>
      <dsp:spPr>
        <a:xfrm>
          <a:off x="7073338" y="761993"/>
          <a:ext cx="2067222" cy="489600"/>
        </a:xfrm>
        <a:prstGeom prst="rect">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w="12700" cap="flat" cmpd="sng" algn="ctr">
          <a:solidFill>
            <a:schemeClr val="accent1">
              <a:hueOff val="0"/>
              <a:satOff val="0"/>
              <a:lumOff val="0"/>
              <a:alphaOff val="0"/>
            </a:schemeClr>
          </a:solidFill>
          <a:prstDash val="solid"/>
        </a:ln>
        <a:effectLst>
          <a:outerShdw blurRad="63500" dist="25400" dir="5400000" sx="101000" sy="101000" rotWithShape="0">
            <a:srgbClr val="000000">
              <a:alpha val="40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1700" kern="1200" dirty="0" smtClean="0">
              <a:solidFill>
                <a:srgbClr val="000000"/>
              </a:solidFill>
            </a:rPr>
            <a:t>Recovery</a:t>
          </a:r>
          <a:endParaRPr lang="en-US" sz="1700" kern="1200" dirty="0">
            <a:solidFill>
              <a:srgbClr val="000000"/>
            </a:solidFill>
          </a:endParaRPr>
        </a:p>
      </dsp:txBody>
      <dsp:txXfrm>
        <a:off x="7073338" y="761993"/>
        <a:ext cx="2067222" cy="489600"/>
      </dsp:txXfrm>
    </dsp:sp>
    <dsp:sp modelId="{1597D2A5-9483-5E44-B866-9B295854A3A9}">
      <dsp:nvSpPr>
        <dsp:cNvPr id="0" name=""/>
        <dsp:cNvSpPr/>
      </dsp:nvSpPr>
      <dsp:spPr>
        <a:xfrm>
          <a:off x="7073338" y="1251593"/>
          <a:ext cx="2067222" cy="3123638"/>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en-US" sz="1700" kern="1200" dirty="0" smtClean="0"/>
            <a:t>Unemployment Begins to Decrease.</a:t>
          </a:r>
          <a:endParaRPr lang="en-US" sz="1700" kern="1200" dirty="0"/>
        </a:p>
        <a:p>
          <a:pPr marL="171450" lvl="1" indent="-171450" algn="l" defTabSz="755650">
            <a:lnSpc>
              <a:spcPct val="90000"/>
            </a:lnSpc>
            <a:spcBef>
              <a:spcPct val="0"/>
            </a:spcBef>
            <a:spcAft>
              <a:spcPct val="15000"/>
            </a:spcAft>
            <a:buChar char="••"/>
          </a:pPr>
          <a:r>
            <a:rPr lang="en-US" sz="1700" kern="1200" dirty="0" smtClean="0"/>
            <a:t>Demand for Goods and Services Increases.</a:t>
          </a:r>
          <a:endParaRPr lang="en-US" sz="1700" kern="1200" dirty="0"/>
        </a:p>
        <a:p>
          <a:pPr marL="171450" lvl="1" indent="-171450" algn="l" defTabSz="755650">
            <a:lnSpc>
              <a:spcPct val="90000"/>
            </a:lnSpc>
            <a:spcBef>
              <a:spcPct val="0"/>
            </a:spcBef>
            <a:spcAft>
              <a:spcPct val="15000"/>
            </a:spcAft>
            <a:buChar char="••"/>
          </a:pPr>
          <a:r>
            <a:rPr lang="en-US" sz="1700" kern="1200" dirty="0" smtClean="0"/>
            <a:t>Sales and Production Begin to Increase</a:t>
          </a:r>
          <a:endParaRPr lang="en-US" sz="1700" kern="1200" dirty="0"/>
        </a:p>
      </dsp:txBody>
      <dsp:txXfrm>
        <a:off x="7073338" y="1251593"/>
        <a:ext cx="2067222" cy="3123638"/>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44F9837-A352-E343-A0E4-70B769523150}" type="datetimeFigureOut">
              <a:rPr lang="en-US" smtClean="0"/>
              <a:pPr/>
              <a:t>9/8/11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A007CB7-29C5-D146-A8FA-33DC5F5D4A3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a:p>
        </p:txBody>
      </p:sp>
      <p:sp>
        <p:nvSpPr>
          <p:cNvPr id="4" name="Slide Number Placeholder 3"/>
          <p:cNvSpPr>
            <a:spLocks noGrp="1"/>
          </p:cNvSpPr>
          <p:nvPr>
            <p:ph type="sldNum" sz="quarter" idx="5"/>
          </p:nvPr>
        </p:nvSpPr>
        <p:spPr/>
        <p:txBody>
          <a:bodyPr/>
          <a:lstStyle/>
          <a:p>
            <a:fld id="{77753783-3EFA-364F-9771-25CC411E67B4}" type="slidenum">
              <a:rPr lang="en-US"/>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z="1100" b="1"/>
              <a:t>Consumption (C)</a:t>
            </a:r>
            <a:r>
              <a:rPr lang="en-US" sz="1100"/>
              <a:t> is the expenditure by households on consumption goods and services. It includes durables (goods lasting three or more years), nondurables, and services.</a:t>
            </a:r>
          </a:p>
          <a:p>
            <a:pPr eaLnBrk="1" hangingPunct="1">
              <a:spcBef>
                <a:spcPct val="0"/>
              </a:spcBef>
            </a:pPr>
            <a:endParaRPr lang="en-US"/>
          </a:p>
        </p:txBody>
      </p:sp>
      <p:sp>
        <p:nvSpPr>
          <p:cNvPr id="18435" name="Slide Number Placeholder 3"/>
          <p:cNvSpPr>
            <a:spLocks noGrp="1"/>
          </p:cNvSpPr>
          <p:nvPr>
            <p:ph type="sldNum" sz="quarter" idx="5"/>
          </p:nvPr>
        </p:nvSpPr>
        <p:spPr bwMode="auto">
          <a:ln>
            <a:miter lim="800000"/>
            <a:headEnd/>
            <a:tailEnd/>
          </a:ln>
        </p:spPr>
        <p:txBody>
          <a:bodyPr/>
          <a:lstStyle/>
          <a:p>
            <a:fld id="{77D67C1B-0928-8E4A-B09B-897945F13012}" type="slidenum">
              <a:rPr lang="en-US"/>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z="1100" b="1"/>
              <a:t>Investment (I)</a:t>
            </a:r>
            <a:r>
              <a:rPr lang="en-US" sz="1100"/>
              <a:t> is the purchase of new capital goods (tools, instruments, machines, buildings, and other constructions) and additions to inventories. In other words, it is spending by firms, including final purchases on machinery, equipment and tools, all construction of new houses, buildings, and apartments, and additions to inventory.</a:t>
            </a:r>
          </a:p>
        </p:txBody>
      </p:sp>
      <p:sp>
        <p:nvSpPr>
          <p:cNvPr id="20483" name="Slide Number Placeholder 3"/>
          <p:cNvSpPr>
            <a:spLocks noGrp="1"/>
          </p:cNvSpPr>
          <p:nvPr>
            <p:ph type="sldNum" sz="quarter" idx="5"/>
          </p:nvPr>
        </p:nvSpPr>
        <p:spPr bwMode="auto">
          <a:ln>
            <a:miter lim="800000"/>
            <a:headEnd/>
            <a:tailEnd/>
          </a:ln>
        </p:spPr>
        <p:txBody>
          <a:bodyPr/>
          <a:lstStyle/>
          <a:p>
            <a:fld id="{20A1F2E4-B86B-C544-9464-0DB2A8635D7E}" type="slidenum">
              <a:rPr lang="en-US"/>
              <a:pPr/>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z="1100" b="1"/>
              <a:t>Government purchases of goods and services (G)</a:t>
            </a:r>
            <a:r>
              <a:rPr lang="en-US" sz="1100"/>
              <a:t> are purchases of goods and services by all levels of government.  It excludes transfer payments (welfare spending and unemployment compensation) because those payments do not represent new products or services; rather, they are transfers of income.</a:t>
            </a:r>
          </a:p>
          <a:p>
            <a:pPr eaLnBrk="1" hangingPunct="1">
              <a:spcBef>
                <a:spcPct val="0"/>
              </a:spcBef>
            </a:pPr>
            <a:endParaRPr lang="en-US"/>
          </a:p>
        </p:txBody>
      </p:sp>
      <p:sp>
        <p:nvSpPr>
          <p:cNvPr id="22531" name="Slide Number Placeholder 3"/>
          <p:cNvSpPr>
            <a:spLocks noGrp="1"/>
          </p:cNvSpPr>
          <p:nvPr>
            <p:ph type="sldNum" sz="quarter" idx="5"/>
          </p:nvPr>
        </p:nvSpPr>
        <p:spPr bwMode="auto">
          <a:ln>
            <a:miter lim="800000"/>
            <a:headEnd/>
            <a:tailEnd/>
          </a:ln>
        </p:spPr>
        <p:txBody>
          <a:bodyPr/>
          <a:lstStyle/>
          <a:p>
            <a:fld id="{DCF82063-ECD8-494B-BB2D-005F496EC10C}" type="slidenum">
              <a:rPr lang="en-US"/>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z="1100" b="1"/>
              <a:t>Net exports of goods and services (X-IM or NX</a:t>
            </a:r>
            <a:r>
              <a:rPr lang="en-US" sz="1100"/>
              <a:t>) is the value of exports of goods and services minus the value of imports of goods and services. In the United States, it is the value by which American spending on foreign goods and services exceeds foreign spending on American goods and services.</a:t>
            </a:r>
          </a:p>
          <a:p>
            <a:pPr eaLnBrk="1" hangingPunct="1">
              <a:spcBef>
                <a:spcPct val="0"/>
              </a:spcBef>
            </a:pPr>
            <a:endParaRPr lang="en-US"/>
          </a:p>
        </p:txBody>
      </p:sp>
      <p:sp>
        <p:nvSpPr>
          <p:cNvPr id="24579" name="Slide Number Placeholder 3"/>
          <p:cNvSpPr>
            <a:spLocks noGrp="1"/>
          </p:cNvSpPr>
          <p:nvPr>
            <p:ph type="sldNum" sz="quarter" idx="5"/>
          </p:nvPr>
        </p:nvSpPr>
        <p:spPr bwMode="auto">
          <a:ln>
            <a:miter lim="800000"/>
            <a:headEnd/>
            <a:tailEnd/>
          </a:ln>
        </p:spPr>
        <p:txBody>
          <a:bodyPr/>
          <a:lstStyle/>
          <a:p>
            <a:fld id="{80D7837D-18F8-4A44-90C6-C062B7DBF5B9}" type="slidenum">
              <a:rPr lang="en-US"/>
              <a:pPr/>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z="1100"/>
              <a:t>GDP is equal to all of the spending by households, businesses, government, and the international sector on final goods. It is also the dollar value of the nation’s goods and services produced in a given period within the nation’s borders.</a:t>
            </a:r>
          </a:p>
        </p:txBody>
      </p:sp>
      <p:sp>
        <p:nvSpPr>
          <p:cNvPr id="26627" name="Slide Number Placeholder 3"/>
          <p:cNvSpPr>
            <a:spLocks noGrp="1"/>
          </p:cNvSpPr>
          <p:nvPr>
            <p:ph type="sldNum" sz="quarter" idx="5"/>
          </p:nvPr>
        </p:nvSpPr>
        <p:spPr bwMode="auto">
          <a:ln>
            <a:miter lim="800000"/>
            <a:headEnd/>
            <a:tailEnd/>
          </a:ln>
        </p:spPr>
        <p:txBody>
          <a:bodyPr/>
          <a:lstStyle/>
          <a:p>
            <a:fld id="{06A4B4B2-9088-D040-9A78-AFD8CF1DD46E}" type="slidenum">
              <a:rPr lang="en-US"/>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z="1100"/>
              <a:t>Nominal GDP measures the total spending on goods and services in all markets in the economy.  If total spending rises from one year to the next, one of two things must be true: The economy is producing a larger output of goods and services, and/or goods and services are being sold at higher prices.</a:t>
            </a:r>
          </a:p>
          <a:p>
            <a:pPr eaLnBrk="1" hangingPunct="1">
              <a:spcBef>
                <a:spcPct val="0"/>
              </a:spcBef>
            </a:pPr>
            <a:endParaRPr lang="en-US" sz="1100"/>
          </a:p>
          <a:p>
            <a:pPr eaLnBrk="1" hangingPunct="1">
              <a:spcBef>
                <a:spcPct val="0"/>
              </a:spcBef>
            </a:pPr>
            <a:r>
              <a:rPr lang="en-US" sz="1100"/>
              <a:t>To obtain a measure of the amount produced that is not affected by changes in prices, we use real GDP, the production of goods and services valued at constant prices. We calculate real GDP by choosing one year as a base year to express the prices in. Real GDP uses constant base-year prices to place a value on the economy’s production of goods and services.</a:t>
            </a:r>
          </a:p>
          <a:p>
            <a:pPr eaLnBrk="1" hangingPunct="1">
              <a:spcBef>
                <a:spcPct val="0"/>
              </a:spcBef>
            </a:pPr>
            <a:endParaRPr lang="en-US"/>
          </a:p>
        </p:txBody>
      </p:sp>
      <p:sp>
        <p:nvSpPr>
          <p:cNvPr id="36867" name="Slide Number Placeholder 3"/>
          <p:cNvSpPr>
            <a:spLocks noGrp="1"/>
          </p:cNvSpPr>
          <p:nvPr>
            <p:ph type="sldNum" sz="quarter" idx="5"/>
          </p:nvPr>
        </p:nvSpPr>
        <p:spPr bwMode="auto">
          <a:ln>
            <a:miter lim="800000"/>
            <a:headEnd/>
            <a:tailEnd/>
          </a:ln>
        </p:spPr>
        <p:txBody>
          <a:bodyPr/>
          <a:lstStyle/>
          <a:p>
            <a:fld id="{C1187680-06DF-C94B-8927-47DFE686E51D}" type="slidenum">
              <a:rPr lang="en-US"/>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8290A935-625F-F245-97AA-68DDC079D76C}" type="datetimeFigureOut">
              <a:rPr lang="en-US" smtClean="0"/>
              <a:pPr/>
              <a:t>9/8/11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DF85F5-FB5E-4F79-A561-97039C58DE0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90A935-625F-F245-97AA-68DDC079D76C}" type="datetimeFigureOut">
              <a:rPr lang="en-US" smtClean="0"/>
              <a:pPr/>
              <a:t>9/8/11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10F467-D33E-B34E-9A0E-82076EDC2B73}" type="slidenum">
              <a:rPr lang="en-US" smtClean="0"/>
              <a:pPr/>
              <a:t>‹#›</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290A935-625F-F245-97AA-68DDC079D76C}" type="datetimeFigureOut">
              <a:rPr lang="en-US" smtClean="0"/>
              <a:pPr/>
              <a:t>9/8/11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10F467-D33E-B34E-9A0E-82076EDC2B73}"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290A935-625F-F245-97AA-68DDC079D76C}" type="datetimeFigureOut">
              <a:rPr lang="en-US" smtClean="0"/>
              <a:pPr/>
              <a:t>9/8/11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10F467-D33E-B34E-9A0E-82076EDC2B7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290A935-625F-F245-97AA-68DDC079D76C}" type="datetimeFigureOut">
              <a:rPr lang="en-US" smtClean="0"/>
              <a:pPr/>
              <a:t>9/8/11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10F467-D33E-B34E-9A0E-82076EDC2B7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US" smtClean="0"/>
              <a:t>Click to edit Master title style</a:t>
            </a:r>
            <a:endParaRPr/>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8290A935-625F-F245-97AA-68DDC079D76C}" type="datetimeFigureOut">
              <a:rPr lang="en-US" smtClean="0"/>
              <a:pPr/>
              <a:t>9/8/11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AA4845-A08A-4DF4-8D99-E2E7B6D41C67}" type="slidenum">
              <a:rPr/>
              <a:pPr/>
              <a:t>‹#›</a:t>
            </a:fld>
            <a:endParaRPr/>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290A935-625F-F245-97AA-68DDC079D76C}" type="datetimeFigureOut">
              <a:rPr lang="en-US" smtClean="0"/>
              <a:pPr/>
              <a:t>9/8/11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10F467-D33E-B34E-9A0E-82076EDC2B7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US"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8290A935-625F-F245-97AA-68DDC079D76C}" type="datetimeFigureOut">
              <a:rPr lang="en-US" smtClean="0"/>
              <a:pPr/>
              <a:t>9/8/11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10F467-D33E-B34E-9A0E-82076EDC2B7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8290A935-625F-F245-97AA-68DDC079D76C}" type="datetimeFigureOut">
              <a:rPr lang="en-US" smtClean="0"/>
              <a:pPr/>
              <a:t>9/8/11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910F467-D33E-B34E-9A0E-82076EDC2B7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8290A935-625F-F245-97AA-68DDC079D76C}" type="datetimeFigureOut">
              <a:rPr lang="en-US" smtClean="0"/>
              <a:pPr/>
              <a:t>9/8/11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910F467-D33E-B34E-9A0E-82076EDC2B7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90A935-625F-F245-97AA-68DDC079D76C}" type="datetimeFigureOut">
              <a:rPr lang="en-US" smtClean="0"/>
              <a:pPr/>
              <a:t>9/8/11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910F467-D33E-B34E-9A0E-82076EDC2B7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90A935-625F-F245-97AA-68DDC079D76C}" type="datetimeFigureOut">
              <a:rPr lang="en-US" smtClean="0"/>
              <a:pPr/>
              <a:t>9/8/11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AA4845-A08A-4DF4-8D99-E2E7B6D41C6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8290A935-625F-F245-97AA-68DDC079D76C}" type="datetimeFigureOut">
              <a:rPr lang="en-US" smtClean="0"/>
              <a:pPr/>
              <a:t>9/8/11</a:t>
            </a:fld>
            <a:endParaRPr lang="en-US"/>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F910F467-D33E-B34E-9A0E-82076EDC2B7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Lst>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b="1" dirty="0" smtClean="0"/>
              <a:t>Measuring the Economy</a:t>
            </a:r>
            <a:endParaRPr lang="en-US" b="1" dirty="0"/>
          </a:p>
        </p:txBody>
      </p:sp>
      <p:sp>
        <p:nvSpPr>
          <p:cNvPr id="3" name="Subtitle 2"/>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Title 1"/>
          <p:cNvSpPr>
            <a:spLocks noGrp="1"/>
          </p:cNvSpPr>
          <p:nvPr>
            <p:ph type="title"/>
          </p:nvPr>
        </p:nvSpPr>
        <p:spPr>
          <a:xfrm>
            <a:off x="612775" y="228600"/>
            <a:ext cx="8153400" cy="990600"/>
          </a:xfrm>
        </p:spPr>
        <p:txBody>
          <a:bodyPr/>
          <a:lstStyle/>
          <a:p>
            <a:pPr eaLnBrk="1" hangingPunct="1"/>
            <a:r>
              <a:rPr lang="en-US" dirty="0"/>
              <a:t>Real and</a:t>
            </a:r>
            <a:r>
              <a:rPr lang="en-US" dirty="0" smtClean="0"/>
              <a:t> Nominal </a:t>
            </a:r>
            <a:r>
              <a:rPr lang="en-US" dirty="0"/>
              <a:t>GDP</a:t>
            </a:r>
          </a:p>
        </p:txBody>
      </p:sp>
      <p:sp>
        <p:nvSpPr>
          <p:cNvPr id="20483" name="Content Placeholder 2"/>
          <p:cNvSpPr>
            <a:spLocks noGrp="1"/>
          </p:cNvSpPr>
          <p:nvPr>
            <p:ph sz="quarter" idx="1"/>
          </p:nvPr>
        </p:nvSpPr>
        <p:spPr>
          <a:xfrm>
            <a:off x="612775" y="1377107"/>
            <a:ext cx="8153400" cy="5257800"/>
          </a:xfrm>
        </p:spPr>
        <p:txBody>
          <a:bodyPr/>
          <a:lstStyle/>
          <a:p>
            <a:pPr marL="0" indent="0" eaLnBrk="1" hangingPunct="1">
              <a:spcBef>
                <a:spcPts val="0"/>
              </a:spcBef>
              <a:buNone/>
            </a:pPr>
            <a:r>
              <a:rPr lang="en-US" dirty="0"/>
              <a:t>When GDP is computed in the current year’s prices, rising prices (</a:t>
            </a:r>
            <a:r>
              <a:rPr lang="en-US" b="1" dirty="0"/>
              <a:t>inflation</a:t>
            </a:r>
            <a:r>
              <a:rPr lang="en-US" dirty="0"/>
              <a:t>) can make it difficult to determine if a change in GDP from one year to the next is due to the country’s production of more goods and services or to increases in the price level</a:t>
            </a:r>
            <a:r>
              <a:rPr lang="en-US" dirty="0" smtClean="0"/>
              <a:t>.</a:t>
            </a:r>
          </a:p>
          <a:p>
            <a:pPr eaLnBrk="1" hangingPunct="1"/>
            <a:endParaRPr lang="en-US" dirty="0" smtClean="0"/>
          </a:p>
          <a:p>
            <a:pPr lvl="1" eaLnBrk="1" hangingPunct="1"/>
            <a:r>
              <a:rPr lang="en-US" b="1" u="sng" dirty="0"/>
              <a:t>Nominal GDP</a:t>
            </a:r>
            <a:r>
              <a:rPr lang="en-US" dirty="0"/>
              <a:t>: GDP that is not adjusted for inflation. The value of goods and services in current prices</a:t>
            </a:r>
            <a:r>
              <a:rPr lang="en-US" dirty="0" smtClean="0"/>
              <a:t>.</a:t>
            </a:r>
          </a:p>
          <a:p>
            <a:pPr lvl="1" eaLnBrk="1" hangingPunct="1"/>
            <a:endParaRPr lang="en-US" dirty="0" smtClean="0"/>
          </a:p>
          <a:p>
            <a:pPr lvl="1" eaLnBrk="1" hangingPunct="1"/>
            <a:r>
              <a:rPr lang="en-US" b="1" u="sng" dirty="0"/>
              <a:t>Real GDP:</a:t>
            </a:r>
            <a:r>
              <a:rPr lang="en-US" b="1" dirty="0"/>
              <a:t> </a:t>
            </a:r>
            <a:r>
              <a:rPr lang="en-US" dirty="0"/>
              <a:t>The dollar price of GDP in a </a:t>
            </a:r>
            <a:r>
              <a:rPr lang="en-US" b="1" dirty="0"/>
              <a:t>base year’s price</a:t>
            </a:r>
            <a:r>
              <a:rPr lang="en-US" dirty="0"/>
              <a:t>, used to compare changes in GDP from one year to the next. An increase in real GDP is an increase in economic growth.</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GDP per Capita</a:t>
            </a:r>
            <a:endParaRPr lang="en-US" dirty="0"/>
          </a:p>
        </p:txBody>
      </p:sp>
      <p:sp>
        <p:nvSpPr>
          <p:cNvPr id="3" name="Content Placeholder 2"/>
          <p:cNvSpPr>
            <a:spLocks noGrp="1"/>
          </p:cNvSpPr>
          <p:nvPr>
            <p:ph idx="1"/>
          </p:nvPr>
        </p:nvSpPr>
        <p:spPr/>
        <p:txBody>
          <a:bodyPr/>
          <a:lstStyle/>
          <a:p>
            <a:pPr>
              <a:buNone/>
            </a:pPr>
            <a:r>
              <a:rPr lang="en-US" dirty="0" smtClean="0"/>
              <a:t>This measures economic growth by dividing the GDP by the total population.</a:t>
            </a:r>
          </a:p>
          <a:p>
            <a:pPr>
              <a:buNone/>
            </a:pPr>
            <a:endParaRPr lang="en-US" dirty="0" smtClean="0"/>
          </a:p>
          <a:p>
            <a:pPr>
              <a:buNone/>
            </a:pPr>
            <a:r>
              <a:rPr lang="en-US" dirty="0" smtClean="0"/>
              <a:t>			</a:t>
            </a:r>
            <a:r>
              <a:rPr lang="en-US" b="1" dirty="0" smtClean="0"/>
              <a:t>GDP</a:t>
            </a:r>
          </a:p>
          <a:p>
            <a:pPr>
              <a:buNone/>
            </a:pPr>
            <a:r>
              <a:rPr lang="en-US" b="1" dirty="0" smtClean="0"/>
              <a:t>		Total Population </a:t>
            </a:r>
          </a:p>
        </p:txBody>
      </p:sp>
      <p:cxnSp>
        <p:nvCxnSpPr>
          <p:cNvPr id="5" name="Straight Connector 4"/>
          <p:cNvCxnSpPr/>
          <p:nvPr/>
        </p:nvCxnSpPr>
        <p:spPr>
          <a:xfrm>
            <a:off x="1647722" y="3756691"/>
            <a:ext cx="2351437" cy="1588"/>
          </a:xfrm>
          <a:prstGeom prst="line">
            <a:avLst/>
          </a:prstGeom>
        </p:spPr>
        <p:style>
          <a:lnRef idx="2">
            <a:schemeClr val="accent1"/>
          </a:lnRef>
          <a:fillRef idx="0">
            <a:schemeClr val="accent1"/>
          </a:fillRef>
          <a:effectRef idx="1">
            <a:schemeClr val="accent1"/>
          </a:effectRef>
          <a:fontRef idx="minor">
            <a:schemeClr val="tx1"/>
          </a:fontRef>
        </p:style>
      </p:cxnSp>
      <p:sp>
        <p:nvSpPr>
          <p:cNvPr id="6" name="Equal 5"/>
          <p:cNvSpPr/>
          <p:nvPr/>
        </p:nvSpPr>
        <p:spPr>
          <a:xfrm>
            <a:off x="4177233" y="3591257"/>
            <a:ext cx="789534" cy="330867"/>
          </a:xfrm>
          <a:prstGeom prst="mathEqual">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7" name="TextBox 6"/>
          <p:cNvSpPr txBox="1"/>
          <p:nvPr/>
        </p:nvSpPr>
        <p:spPr>
          <a:xfrm>
            <a:off x="4966766" y="3429000"/>
            <a:ext cx="3624785" cy="646331"/>
          </a:xfrm>
          <a:prstGeom prst="rect">
            <a:avLst/>
          </a:prstGeom>
          <a:noFill/>
        </p:spPr>
        <p:txBody>
          <a:bodyPr wrap="square" rtlCol="0">
            <a:spAutoFit/>
          </a:bodyPr>
          <a:lstStyle/>
          <a:p>
            <a:r>
              <a:rPr lang="en-US" sz="3600" b="1" dirty="0" smtClean="0"/>
              <a:t>GDP per Capita</a:t>
            </a:r>
            <a:endParaRPr lang="en-US" sz="3600"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Labor Productivity</a:t>
            </a:r>
            <a:endParaRPr lang="en-US" b="1" dirty="0"/>
          </a:p>
        </p:txBody>
      </p:sp>
      <p:sp>
        <p:nvSpPr>
          <p:cNvPr id="3" name="Content Placeholder 2"/>
          <p:cNvSpPr>
            <a:spLocks noGrp="1"/>
          </p:cNvSpPr>
          <p:nvPr>
            <p:ph idx="1"/>
          </p:nvPr>
        </p:nvSpPr>
        <p:spPr/>
        <p:txBody>
          <a:bodyPr>
            <a:normAutofit/>
          </a:bodyPr>
          <a:lstStyle/>
          <a:p>
            <a:pPr>
              <a:buNone/>
            </a:pPr>
            <a:r>
              <a:rPr lang="en-US" dirty="0" smtClean="0"/>
              <a:t>The output per worker, if increased, is a source of economic growth.</a:t>
            </a:r>
          </a:p>
          <a:p>
            <a:pPr>
              <a:buNone/>
            </a:pPr>
            <a:endParaRPr lang="en-US" dirty="0" smtClean="0"/>
          </a:p>
          <a:p>
            <a:pPr>
              <a:buNone/>
            </a:pPr>
            <a:r>
              <a:rPr lang="en-US" dirty="0" smtClean="0"/>
              <a:t>This comes from actions such as:</a:t>
            </a:r>
          </a:p>
          <a:p>
            <a:pPr>
              <a:buNone/>
            </a:pPr>
            <a:r>
              <a:rPr lang="en-US" dirty="0" smtClean="0"/>
              <a:t>		New Capital Resources</a:t>
            </a:r>
          </a:p>
          <a:p>
            <a:pPr>
              <a:buNone/>
            </a:pPr>
            <a:r>
              <a:rPr lang="en-US" dirty="0" smtClean="0"/>
              <a:t>		Education/Training</a:t>
            </a:r>
          </a:p>
          <a:p>
            <a:pPr>
              <a:buNone/>
            </a:pPr>
            <a:r>
              <a:rPr lang="en-US" dirty="0" smtClean="0"/>
              <a:t>		Management Improvements</a:t>
            </a:r>
          </a:p>
          <a:p>
            <a:pPr>
              <a:buNone/>
            </a:pP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939250"/>
          </a:xfrm>
        </p:spPr>
        <p:txBody>
          <a:bodyPr/>
          <a:lstStyle/>
          <a:p>
            <a:r>
              <a:rPr lang="en-US" b="1" dirty="0" smtClean="0"/>
              <a:t>Business Cycle</a:t>
            </a:r>
            <a:endParaRPr lang="en-US" b="1" dirty="0"/>
          </a:p>
        </p:txBody>
      </p:sp>
      <p:graphicFrame>
        <p:nvGraphicFramePr>
          <p:cNvPr id="6" name="Content Placeholder 5"/>
          <p:cNvGraphicFramePr>
            <a:graphicFrameLocks noGrp="1"/>
          </p:cNvGraphicFramePr>
          <p:nvPr>
            <p:ph idx="1"/>
          </p:nvPr>
        </p:nvGraphicFramePr>
        <p:xfrm>
          <a:off x="0" y="1169956"/>
          <a:ext cx="9144000" cy="5413468"/>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107576"/>
            <a:ext cx="9143999" cy="887767"/>
          </a:xfrm>
        </p:spPr>
        <p:txBody>
          <a:bodyPr/>
          <a:lstStyle/>
          <a:p>
            <a:r>
              <a:rPr lang="en-US" b="1" dirty="0" smtClean="0"/>
              <a:t>Business Cycle Characteristics</a:t>
            </a:r>
            <a:endParaRPr lang="en-US" b="1" dirty="0"/>
          </a:p>
        </p:txBody>
      </p:sp>
      <p:graphicFrame>
        <p:nvGraphicFramePr>
          <p:cNvPr id="4" name="Content Placeholder 3"/>
          <p:cNvGraphicFramePr>
            <a:graphicFrameLocks noGrp="1"/>
          </p:cNvGraphicFramePr>
          <p:nvPr>
            <p:ph idx="1"/>
          </p:nvPr>
        </p:nvGraphicFramePr>
        <p:xfrm>
          <a:off x="-2" y="995343"/>
          <a:ext cx="9143999" cy="5137226"/>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866091"/>
          </a:xfrm>
        </p:spPr>
        <p:txBody>
          <a:bodyPr/>
          <a:lstStyle/>
          <a:p>
            <a:r>
              <a:rPr lang="en-US" b="1" u="sng" dirty="0" smtClean="0"/>
              <a:t>Inflation</a:t>
            </a:r>
            <a:endParaRPr lang="en-US" b="1" u="sng" dirty="0"/>
          </a:p>
        </p:txBody>
      </p:sp>
      <p:sp>
        <p:nvSpPr>
          <p:cNvPr id="3" name="Content Placeholder 2"/>
          <p:cNvSpPr>
            <a:spLocks noGrp="1"/>
          </p:cNvSpPr>
          <p:nvPr>
            <p:ph idx="1"/>
          </p:nvPr>
        </p:nvSpPr>
        <p:spPr>
          <a:xfrm>
            <a:off x="550862" y="932747"/>
            <a:ext cx="8042276" cy="5741810"/>
          </a:xfrm>
        </p:spPr>
        <p:txBody>
          <a:bodyPr>
            <a:normAutofit/>
          </a:bodyPr>
          <a:lstStyle/>
          <a:p>
            <a:pPr marL="0" indent="0">
              <a:spcBef>
                <a:spcPts val="200"/>
              </a:spcBef>
              <a:buNone/>
            </a:pPr>
            <a:r>
              <a:rPr lang="en-US" dirty="0" smtClean="0"/>
              <a:t>A sustained increase in the general level of prices.</a:t>
            </a:r>
          </a:p>
          <a:p>
            <a:pPr marL="0" indent="0">
              <a:spcBef>
                <a:spcPts val="200"/>
              </a:spcBef>
              <a:buNone/>
            </a:pPr>
            <a:endParaRPr lang="en-US" dirty="0" smtClean="0"/>
          </a:p>
          <a:p>
            <a:pPr marL="0" indent="0">
              <a:spcBef>
                <a:spcPts val="200"/>
              </a:spcBef>
              <a:buNone/>
            </a:pPr>
            <a:r>
              <a:rPr lang="en-US" b="1" dirty="0" smtClean="0"/>
              <a:t>Inflation occurs when:</a:t>
            </a:r>
          </a:p>
          <a:p>
            <a:pPr marL="0" indent="0">
              <a:spcBef>
                <a:spcPts val="200"/>
              </a:spcBef>
              <a:buNone/>
            </a:pPr>
            <a:r>
              <a:rPr lang="en-US" dirty="0" smtClean="0"/>
              <a:t>The demand for goods and services is greater than the supply.</a:t>
            </a:r>
          </a:p>
          <a:p>
            <a:pPr marL="0" indent="0">
              <a:spcBef>
                <a:spcPts val="200"/>
              </a:spcBef>
              <a:buNone/>
            </a:pPr>
            <a:endParaRPr lang="en-US" dirty="0" smtClean="0"/>
          </a:p>
          <a:p>
            <a:pPr marL="0" indent="0">
              <a:spcBef>
                <a:spcPts val="200"/>
              </a:spcBef>
              <a:buNone/>
            </a:pPr>
            <a:r>
              <a:rPr lang="en-US" dirty="0" smtClean="0"/>
              <a:t>Wages/Earnings may increase during times of inflation but costs of goods and services tend to increase at a faster rate.</a:t>
            </a:r>
          </a:p>
          <a:p>
            <a:pPr marL="0" indent="0">
              <a:spcBef>
                <a:spcPts val="200"/>
              </a:spcBef>
              <a:buNone/>
            </a:pPr>
            <a:endParaRPr lang="en-US" dirty="0" smtClean="0"/>
          </a:p>
          <a:p>
            <a:pPr marL="0" indent="0" algn="ctr">
              <a:spcBef>
                <a:spcPts val="200"/>
              </a:spcBef>
              <a:buNone/>
            </a:pPr>
            <a:r>
              <a:rPr lang="en-US" sz="4600" b="1" u="sng" dirty="0" smtClean="0">
                <a:solidFill>
                  <a:schemeClr val="accent1"/>
                </a:solidFill>
                <a:latin typeface="+mj-lt"/>
                <a:ea typeface="+mj-ea"/>
                <a:cs typeface="+mj-cs"/>
              </a:rPr>
              <a:t>Deflation</a:t>
            </a:r>
          </a:p>
          <a:p>
            <a:pPr marL="0" indent="0">
              <a:buNone/>
            </a:pPr>
            <a:r>
              <a:rPr lang="en-US" dirty="0" smtClean="0"/>
              <a:t>A decrease in the general level of prices.  Typically occurs in times of recession or depression.</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2760522"/>
            <a:ext cx="8042276" cy="1336956"/>
          </a:xfrm>
        </p:spPr>
        <p:txBody>
          <a:bodyPr anchor="ctr"/>
          <a:lstStyle/>
          <a:p>
            <a:r>
              <a:rPr lang="en-US" dirty="0" smtClean="0"/>
              <a:t>What </a:t>
            </a:r>
            <a:r>
              <a:rPr lang="en-US" smtClean="0"/>
              <a:t>about</a:t>
            </a:r>
            <a:r>
              <a:rPr lang="en-US" smtClean="0"/>
              <a:t> </a:t>
            </a:r>
            <a:r>
              <a:rPr lang="en-US" smtClean="0"/>
              <a:t>O</a:t>
            </a:r>
            <a:r>
              <a:rPr lang="en-US" smtClean="0"/>
              <a:t>ur </a:t>
            </a:r>
            <a:r>
              <a:rPr lang="en-US" dirty="0" smtClean="0"/>
              <a:t>Future?</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973837" y="1850397"/>
            <a:ext cx="6960993" cy="929699"/>
          </a:xfrm>
        </p:spPr>
        <p:txBody>
          <a:bodyPr/>
          <a:lstStyle/>
          <a:p>
            <a:r>
              <a:rPr lang="en-US" b="1" dirty="0" smtClean="0"/>
              <a:t>Vocabulary</a:t>
            </a:r>
            <a:endParaRPr lang="en-US" b="1" dirty="0"/>
          </a:p>
        </p:txBody>
      </p:sp>
      <p:sp>
        <p:nvSpPr>
          <p:cNvPr id="3" name="Content Placeholder 2"/>
          <p:cNvSpPr>
            <a:spLocks noGrp="1"/>
          </p:cNvSpPr>
          <p:nvPr>
            <p:ph idx="1"/>
          </p:nvPr>
        </p:nvSpPr>
        <p:spPr>
          <a:xfrm>
            <a:off x="549275" y="514832"/>
            <a:ext cx="5063279" cy="4343400"/>
          </a:xfrm>
        </p:spPr>
        <p:txBody>
          <a:bodyPr>
            <a:normAutofit/>
          </a:bodyPr>
          <a:lstStyle/>
          <a:p>
            <a:r>
              <a:rPr lang="en-US" dirty="0" smtClean="0"/>
              <a:t>Gross Domestic Product (GDP)</a:t>
            </a:r>
          </a:p>
          <a:p>
            <a:r>
              <a:rPr lang="en-US" dirty="0" smtClean="0"/>
              <a:t>GDP per Capita</a:t>
            </a:r>
          </a:p>
          <a:p>
            <a:r>
              <a:rPr lang="en-US" dirty="0" smtClean="0"/>
              <a:t>Base Year</a:t>
            </a:r>
          </a:p>
          <a:p>
            <a:r>
              <a:rPr lang="en-US" dirty="0" smtClean="0"/>
              <a:t>Business Cycle</a:t>
            </a:r>
          </a:p>
          <a:p>
            <a:r>
              <a:rPr lang="en-US" dirty="0" smtClean="0"/>
              <a:t>Prosperity</a:t>
            </a:r>
          </a:p>
        </p:txBody>
      </p:sp>
      <p:sp>
        <p:nvSpPr>
          <p:cNvPr id="4" name="Rectangle 3"/>
          <p:cNvSpPr/>
          <p:nvPr/>
        </p:nvSpPr>
        <p:spPr>
          <a:xfrm>
            <a:off x="4572000" y="3604499"/>
            <a:ext cx="4572000" cy="2964914"/>
          </a:xfrm>
          <a:prstGeom prst="rect">
            <a:avLst/>
          </a:prstGeom>
        </p:spPr>
        <p:txBody>
          <a:bodyPr wrap="square">
            <a:spAutoFit/>
          </a:bodyPr>
          <a:lstStyle/>
          <a:p>
            <a:pPr marL="349250" indent="-349250" defTabSz="914400">
              <a:spcBef>
                <a:spcPts val="2000"/>
              </a:spcBef>
              <a:buClr>
                <a:schemeClr val="accent1">
                  <a:lumMod val="60000"/>
                  <a:lumOff val="40000"/>
                </a:schemeClr>
              </a:buClr>
              <a:buSzPct val="110000"/>
              <a:buFont typeface="Wingdings 2" pitchFamily="18" charset="2"/>
              <a:buChar char=""/>
            </a:pPr>
            <a:r>
              <a:rPr lang="en-US" sz="2400" dirty="0">
                <a:solidFill>
                  <a:schemeClr val="tx1">
                    <a:lumMod val="65000"/>
                    <a:lumOff val="35000"/>
                  </a:schemeClr>
                </a:solidFill>
              </a:rPr>
              <a:t>Recession</a:t>
            </a:r>
          </a:p>
          <a:p>
            <a:pPr marL="349250" indent="-349250" defTabSz="914400">
              <a:spcBef>
                <a:spcPts val="2000"/>
              </a:spcBef>
              <a:buClr>
                <a:schemeClr val="accent1">
                  <a:lumMod val="60000"/>
                  <a:lumOff val="40000"/>
                </a:schemeClr>
              </a:buClr>
              <a:buSzPct val="110000"/>
              <a:buFont typeface="Wingdings 2" pitchFamily="18" charset="2"/>
              <a:buChar char=""/>
            </a:pPr>
            <a:r>
              <a:rPr lang="en-US" sz="2400" dirty="0" smtClean="0">
                <a:solidFill>
                  <a:schemeClr val="tx1">
                    <a:lumMod val="65000"/>
                    <a:lumOff val="35000"/>
                  </a:schemeClr>
                </a:solidFill>
              </a:rPr>
              <a:t>Depression</a:t>
            </a:r>
            <a:endParaRPr lang="en-US" sz="2400" dirty="0">
              <a:solidFill>
                <a:schemeClr val="tx1">
                  <a:lumMod val="65000"/>
                  <a:lumOff val="35000"/>
                </a:schemeClr>
              </a:solidFill>
            </a:endParaRPr>
          </a:p>
          <a:p>
            <a:pPr marL="349250" indent="-349250" defTabSz="914400">
              <a:spcBef>
                <a:spcPts val="2000"/>
              </a:spcBef>
              <a:buClr>
                <a:schemeClr val="accent1">
                  <a:lumMod val="60000"/>
                  <a:lumOff val="40000"/>
                </a:schemeClr>
              </a:buClr>
              <a:buSzPct val="110000"/>
              <a:buFont typeface="Wingdings 2" pitchFamily="18" charset="2"/>
              <a:buChar char=""/>
            </a:pPr>
            <a:r>
              <a:rPr lang="en-US" sz="2400" dirty="0">
                <a:solidFill>
                  <a:schemeClr val="tx1">
                    <a:lumMod val="65000"/>
                    <a:lumOff val="35000"/>
                  </a:schemeClr>
                </a:solidFill>
              </a:rPr>
              <a:t>Recovery</a:t>
            </a:r>
          </a:p>
          <a:p>
            <a:pPr marL="349250" indent="-349250" defTabSz="914400">
              <a:spcBef>
                <a:spcPts val="2000"/>
              </a:spcBef>
              <a:buClr>
                <a:schemeClr val="accent1">
                  <a:lumMod val="60000"/>
                  <a:lumOff val="40000"/>
                </a:schemeClr>
              </a:buClr>
              <a:buSzPct val="110000"/>
              <a:buFont typeface="Wingdings 2" pitchFamily="18" charset="2"/>
              <a:buChar char=""/>
            </a:pPr>
            <a:r>
              <a:rPr lang="en-US" sz="2400" dirty="0">
                <a:solidFill>
                  <a:schemeClr val="tx1">
                    <a:lumMod val="65000"/>
                    <a:lumOff val="35000"/>
                  </a:schemeClr>
                </a:solidFill>
              </a:rPr>
              <a:t>Inflation</a:t>
            </a:r>
          </a:p>
          <a:p>
            <a:pPr marL="349250" indent="-349250" defTabSz="914400">
              <a:spcBef>
                <a:spcPts val="2000"/>
              </a:spcBef>
              <a:buClr>
                <a:schemeClr val="accent1">
                  <a:lumMod val="60000"/>
                  <a:lumOff val="40000"/>
                </a:schemeClr>
              </a:buClr>
              <a:buSzPct val="110000"/>
              <a:buFont typeface="Wingdings 2" pitchFamily="18" charset="2"/>
              <a:buChar char=""/>
            </a:pPr>
            <a:r>
              <a:rPr lang="en-US" sz="2400" dirty="0">
                <a:solidFill>
                  <a:schemeClr val="tx1">
                    <a:lumMod val="65000"/>
                    <a:lumOff val="35000"/>
                  </a:schemeClr>
                </a:solidFill>
              </a:rPr>
              <a:t>Deflation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Title 1"/>
          <p:cNvSpPr>
            <a:spLocks noGrp="1"/>
          </p:cNvSpPr>
          <p:nvPr>
            <p:ph type="title"/>
          </p:nvPr>
        </p:nvSpPr>
        <p:spPr>
          <a:xfrm>
            <a:off x="188800" y="304800"/>
            <a:ext cx="8762027" cy="781756"/>
          </a:xfrm>
        </p:spPr>
        <p:txBody>
          <a:bodyPr/>
          <a:lstStyle/>
          <a:p>
            <a:pPr eaLnBrk="1" hangingPunct="1"/>
            <a:r>
              <a:rPr lang="en-US" sz="3000" b="1" dirty="0"/>
              <a:t>What is</a:t>
            </a:r>
            <a:r>
              <a:rPr lang="en-US" sz="3000" b="1" dirty="0" smtClean="0"/>
              <a:t> Gross Domestic Product </a:t>
            </a:r>
            <a:r>
              <a:rPr lang="en-US" sz="3000" b="1" dirty="0"/>
              <a:t>(GDP)?</a:t>
            </a:r>
          </a:p>
        </p:txBody>
      </p:sp>
      <p:sp>
        <p:nvSpPr>
          <p:cNvPr id="10243" name="Content Placeholder 2"/>
          <p:cNvSpPr>
            <a:spLocks noGrp="1"/>
          </p:cNvSpPr>
          <p:nvPr>
            <p:ph sz="quarter" idx="1"/>
          </p:nvPr>
        </p:nvSpPr>
        <p:spPr>
          <a:xfrm>
            <a:off x="612775" y="1600200"/>
            <a:ext cx="8153400" cy="4495800"/>
          </a:xfrm>
        </p:spPr>
        <p:txBody>
          <a:bodyPr/>
          <a:lstStyle/>
          <a:p>
            <a:pPr eaLnBrk="1" hangingPunct="1"/>
            <a:r>
              <a:rPr lang="en-US" b="1" dirty="0"/>
              <a:t>Currency value (such as U.S. dollar) of all final goods and services produced within a country in a given period</a:t>
            </a:r>
          </a:p>
          <a:p>
            <a:pPr eaLnBrk="1" hangingPunct="1"/>
            <a:r>
              <a:rPr lang="en-US" b="1" dirty="0"/>
              <a:t>Total income of a nation</a:t>
            </a:r>
          </a:p>
          <a:p>
            <a:pPr eaLnBrk="1" hangingPunct="1"/>
            <a:r>
              <a:rPr lang="en-US" b="1" dirty="0"/>
              <a:t>Measure of nation’s economic well-being</a:t>
            </a:r>
          </a:p>
          <a:p>
            <a:pPr eaLnBrk="1" hangingPunct="1"/>
            <a:r>
              <a:rPr lang="en-US" b="1" dirty="0"/>
              <a:t>Measure of a nation’s economic growth from one period to the next</a:t>
            </a:r>
          </a:p>
          <a:p>
            <a:pPr eaLnBrk="1" hangingPunct="1"/>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550862" y="2854873"/>
            <a:ext cx="8042276" cy="950700"/>
          </a:xfrm>
        </p:spPr>
        <p:txBody>
          <a:bodyPr/>
          <a:lstStyle/>
          <a:p>
            <a:r>
              <a:rPr lang="en-US" b="1" dirty="0" smtClean="0"/>
              <a:t>What is Included in GDP?</a:t>
            </a:r>
            <a:endParaRPr lang="en-US"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7" name="Content Placeholder 2"/>
          <p:cNvSpPr>
            <a:spLocks noGrp="1"/>
          </p:cNvSpPr>
          <p:nvPr>
            <p:ph sz="quarter" idx="1"/>
          </p:nvPr>
        </p:nvSpPr>
        <p:spPr>
          <a:xfrm>
            <a:off x="495300" y="677333"/>
            <a:ext cx="8153400" cy="5029200"/>
          </a:xfrm>
        </p:spPr>
        <p:txBody>
          <a:bodyPr/>
          <a:lstStyle/>
          <a:p>
            <a:pPr eaLnBrk="1" hangingPunct="1">
              <a:buNone/>
            </a:pPr>
            <a:r>
              <a:rPr lang="en-US" sz="3500" b="1" dirty="0"/>
              <a:t>Consumption by</a:t>
            </a:r>
            <a:r>
              <a:rPr lang="en-US" sz="3500" b="1" dirty="0" smtClean="0"/>
              <a:t> Households</a:t>
            </a:r>
          </a:p>
          <a:p>
            <a:pPr lvl="1" eaLnBrk="1" hangingPunct="1"/>
            <a:endParaRPr lang="en-US" b="1" dirty="0" smtClean="0"/>
          </a:p>
          <a:p>
            <a:pPr lvl="1" eaLnBrk="1" hangingPunct="1"/>
            <a:r>
              <a:rPr lang="en-US" sz="2400" b="1" dirty="0" smtClean="0"/>
              <a:t>Goods</a:t>
            </a:r>
            <a:r>
              <a:rPr lang="en-US" sz="2400" b="1" dirty="0"/>
              <a:t>:</a:t>
            </a:r>
            <a:r>
              <a:rPr lang="en-US" sz="2400" b="1" dirty="0" smtClean="0"/>
              <a:t> Food, Clothing, Housing, etc…</a:t>
            </a:r>
          </a:p>
          <a:p>
            <a:pPr lvl="1" eaLnBrk="1" hangingPunct="1"/>
            <a:endParaRPr lang="en-US" sz="2400" b="1" dirty="0" smtClean="0"/>
          </a:p>
          <a:p>
            <a:pPr lvl="1" eaLnBrk="1" hangingPunct="1"/>
            <a:r>
              <a:rPr lang="en-US" sz="2400" b="1" dirty="0" smtClean="0"/>
              <a:t>Services</a:t>
            </a:r>
            <a:r>
              <a:rPr lang="en-US" sz="2400" b="1" dirty="0"/>
              <a:t>:</a:t>
            </a:r>
            <a:r>
              <a:rPr lang="en-US" sz="2400" b="1" dirty="0" smtClean="0"/>
              <a:t> A service that someone performs for you</a:t>
            </a:r>
          </a:p>
          <a:p>
            <a:pPr lvl="4">
              <a:buNone/>
            </a:pPr>
            <a:r>
              <a:rPr lang="en-US" sz="2400" b="1" dirty="0" smtClean="0"/>
              <a:t>Ex:) Oil Change, Haircut, Construction, etc…</a:t>
            </a:r>
          </a:p>
          <a:p>
            <a:pPr lvl="1" eaLnBrk="1" hangingPunct="1">
              <a:buFont typeface="Wingdings 2" charset="2"/>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91" name="Content Placeholder 2"/>
          <p:cNvSpPr>
            <a:spLocks noGrp="1"/>
          </p:cNvSpPr>
          <p:nvPr>
            <p:ph sz="quarter" idx="1"/>
          </p:nvPr>
        </p:nvSpPr>
        <p:spPr>
          <a:xfrm>
            <a:off x="188798" y="600638"/>
            <a:ext cx="8766397" cy="4495800"/>
          </a:xfrm>
        </p:spPr>
        <p:txBody>
          <a:bodyPr/>
          <a:lstStyle/>
          <a:p>
            <a:pPr eaLnBrk="1" hangingPunct="1">
              <a:buNone/>
            </a:pPr>
            <a:r>
              <a:rPr lang="en-US" sz="3500" b="1" dirty="0" smtClean="0"/>
              <a:t>Investments made </a:t>
            </a:r>
            <a:r>
              <a:rPr lang="en-US" sz="3500" b="1" dirty="0"/>
              <a:t>by</a:t>
            </a:r>
            <a:r>
              <a:rPr lang="en-US" sz="3500" b="1" dirty="0" smtClean="0"/>
              <a:t> Businesses </a:t>
            </a:r>
            <a:r>
              <a:rPr lang="en-US" sz="3500" b="1" dirty="0"/>
              <a:t>and</a:t>
            </a:r>
            <a:r>
              <a:rPr lang="en-US" sz="3500" b="1" dirty="0" smtClean="0"/>
              <a:t> Households</a:t>
            </a:r>
          </a:p>
          <a:p>
            <a:pPr eaLnBrk="1" hangingPunct="1">
              <a:buNone/>
            </a:pPr>
            <a:endParaRPr lang="en-US" dirty="0" smtClean="0"/>
          </a:p>
          <a:p>
            <a:pPr lvl="1" eaLnBrk="1" hangingPunct="1"/>
            <a:r>
              <a:rPr lang="en-US" b="1" dirty="0" smtClean="0"/>
              <a:t>Capital Resources </a:t>
            </a:r>
            <a:r>
              <a:rPr lang="en-US" dirty="0" smtClean="0"/>
              <a:t>(Equipment, Facilities, Supplies, etc)</a:t>
            </a:r>
          </a:p>
          <a:p>
            <a:pPr lvl="1" eaLnBrk="1" hangingPunct="1"/>
            <a:endParaRPr lang="en-US" b="1" dirty="0" smtClean="0"/>
          </a:p>
          <a:p>
            <a:pPr lvl="1" eaLnBrk="1" hangingPunct="1"/>
            <a:r>
              <a:rPr lang="en-US" b="1" dirty="0" smtClean="0"/>
              <a:t>Inventory</a:t>
            </a:r>
            <a:r>
              <a:rPr lang="en-US" dirty="0" smtClean="0"/>
              <a:t> (Increasing Inventory Levels, by purchasing more)</a:t>
            </a:r>
          </a:p>
          <a:p>
            <a:pPr eaLnBrk="1" hangingPunct="1"/>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Title 1"/>
          <p:cNvSpPr>
            <a:spLocks noGrp="1"/>
          </p:cNvSpPr>
          <p:nvPr>
            <p:ph type="title"/>
          </p:nvPr>
        </p:nvSpPr>
        <p:spPr>
          <a:xfrm>
            <a:off x="612775" y="228600"/>
            <a:ext cx="8153400" cy="990600"/>
          </a:xfrm>
        </p:spPr>
        <p:txBody>
          <a:bodyPr/>
          <a:lstStyle/>
          <a:p>
            <a:pPr eaLnBrk="1" hangingPunct="1"/>
            <a:endParaRPr lang="en-US" dirty="0"/>
          </a:p>
        </p:txBody>
      </p:sp>
      <p:sp>
        <p:nvSpPr>
          <p:cNvPr id="13315" name="Content Placeholder 2"/>
          <p:cNvSpPr>
            <a:spLocks noGrp="1"/>
          </p:cNvSpPr>
          <p:nvPr>
            <p:ph sz="quarter" idx="1"/>
          </p:nvPr>
        </p:nvSpPr>
        <p:spPr>
          <a:xfrm>
            <a:off x="612775" y="566316"/>
            <a:ext cx="8153400" cy="4495800"/>
          </a:xfrm>
        </p:spPr>
        <p:txBody>
          <a:bodyPr/>
          <a:lstStyle/>
          <a:p>
            <a:pPr eaLnBrk="1" hangingPunct="1">
              <a:buNone/>
            </a:pPr>
            <a:r>
              <a:rPr lang="en-US" sz="3500" b="1" dirty="0"/>
              <a:t>Government</a:t>
            </a:r>
            <a:r>
              <a:rPr lang="en-US" sz="3500" b="1" dirty="0" smtClean="0"/>
              <a:t> Expenditures</a:t>
            </a:r>
          </a:p>
          <a:p>
            <a:pPr eaLnBrk="1" hangingPunct="1"/>
            <a:endParaRPr lang="en-US" dirty="0" smtClean="0"/>
          </a:p>
          <a:p>
            <a:pPr lvl="1" eaLnBrk="1" hangingPunct="1"/>
            <a:r>
              <a:rPr lang="en-US" dirty="0" smtClean="0"/>
              <a:t>Local, State, and Federally funded Expenditures.</a:t>
            </a:r>
          </a:p>
          <a:p>
            <a:pPr lvl="1" eaLnBrk="1" hangingPunct="1"/>
            <a:endParaRPr lang="en-US" dirty="0" smtClean="0"/>
          </a:p>
          <a:p>
            <a:pPr lvl="1" eaLnBrk="1" hangingPunct="1">
              <a:buNone/>
            </a:pPr>
            <a:r>
              <a:rPr lang="en-US" dirty="0" smtClean="0"/>
              <a:t>Ex:) Building Roads, Schools, Paying Employees, Purchase Supplies, and all other purchases of goods and services.</a:t>
            </a:r>
          </a:p>
          <a:p>
            <a:pPr lvl="1" eaLnBrk="1" hangingPunct="1">
              <a:buNone/>
            </a:pPr>
            <a:endParaRPr lang="en-US" dirty="0" smtClean="0"/>
          </a:p>
          <a:p>
            <a:pPr eaLnBrk="1" hangingPunct="1"/>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9" name="Content Placeholder 2"/>
          <p:cNvSpPr>
            <a:spLocks noGrp="1"/>
          </p:cNvSpPr>
          <p:nvPr>
            <p:ph sz="quarter" idx="1"/>
          </p:nvPr>
        </p:nvSpPr>
        <p:spPr>
          <a:xfrm>
            <a:off x="612775" y="411866"/>
            <a:ext cx="8153400" cy="4495800"/>
          </a:xfrm>
        </p:spPr>
        <p:txBody>
          <a:bodyPr/>
          <a:lstStyle/>
          <a:p>
            <a:pPr eaLnBrk="1" hangingPunct="1">
              <a:buNone/>
            </a:pPr>
            <a:r>
              <a:rPr lang="en-US" sz="3500" b="1" dirty="0"/>
              <a:t>Net</a:t>
            </a:r>
            <a:r>
              <a:rPr lang="en-US" sz="3500" b="1" dirty="0" smtClean="0"/>
              <a:t> Exports</a:t>
            </a:r>
          </a:p>
          <a:p>
            <a:pPr lvl="1" eaLnBrk="1" hangingPunct="1"/>
            <a:endParaRPr lang="en-US" sz="2800" dirty="0" smtClean="0"/>
          </a:p>
          <a:p>
            <a:pPr lvl="1" eaLnBrk="1" hangingPunct="1"/>
            <a:r>
              <a:rPr lang="en-US" sz="2800" dirty="0" smtClean="0"/>
              <a:t>The value </a:t>
            </a:r>
            <a:r>
              <a:rPr lang="en-US" sz="2800" dirty="0"/>
              <a:t>of a country’s exports to other nations, less its imports from other </a:t>
            </a:r>
            <a:r>
              <a:rPr lang="en-US" sz="2800" dirty="0" smtClean="0"/>
              <a:t>nations.</a:t>
            </a:r>
            <a:endParaRPr lang="en-US" dirty="0" smtClean="0"/>
          </a:p>
          <a:p>
            <a:pPr eaLnBrk="1" hangingPunct="1"/>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3" name="Content Placeholder 2"/>
          <p:cNvSpPr>
            <a:spLocks noGrp="1"/>
          </p:cNvSpPr>
          <p:nvPr>
            <p:ph sz="quarter" idx="1"/>
          </p:nvPr>
        </p:nvSpPr>
        <p:spPr>
          <a:xfrm>
            <a:off x="612775" y="1600200"/>
            <a:ext cx="8153400" cy="4495800"/>
          </a:xfrm>
        </p:spPr>
        <p:txBody>
          <a:bodyPr>
            <a:normAutofit/>
          </a:bodyPr>
          <a:lstStyle/>
          <a:p>
            <a:pPr marL="0" indent="0" algn="ctr" eaLnBrk="1" hangingPunct="1">
              <a:spcBef>
                <a:spcPts val="0"/>
              </a:spcBef>
              <a:buNone/>
            </a:pPr>
            <a:r>
              <a:rPr lang="en-US" sz="3500" dirty="0" smtClean="0"/>
              <a:t>Consumption </a:t>
            </a:r>
          </a:p>
          <a:p>
            <a:pPr marL="0" indent="0" algn="ctr" eaLnBrk="1" hangingPunct="1">
              <a:spcBef>
                <a:spcPts val="0"/>
              </a:spcBef>
              <a:buNone/>
            </a:pPr>
            <a:r>
              <a:rPr lang="en-US" sz="3500" dirty="0" smtClean="0"/>
              <a:t>Investment</a:t>
            </a:r>
          </a:p>
          <a:p>
            <a:pPr marL="0" indent="0" algn="ctr" eaLnBrk="1" hangingPunct="1">
              <a:spcBef>
                <a:spcPts val="0"/>
              </a:spcBef>
              <a:buNone/>
            </a:pPr>
            <a:r>
              <a:rPr lang="en-US" sz="3500" dirty="0" smtClean="0"/>
              <a:t>Government Spending</a:t>
            </a:r>
          </a:p>
          <a:p>
            <a:pPr marL="0" indent="0" algn="ctr" eaLnBrk="1" hangingPunct="1">
              <a:spcBef>
                <a:spcPts val="0"/>
              </a:spcBef>
              <a:buNone/>
            </a:pPr>
            <a:r>
              <a:rPr lang="en-US" sz="3500" dirty="0" smtClean="0"/>
              <a:t>Net </a:t>
            </a:r>
            <a:r>
              <a:rPr lang="en-US" sz="3500" dirty="0"/>
              <a:t>exports</a:t>
            </a:r>
          </a:p>
        </p:txBody>
      </p:sp>
      <p:cxnSp>
        <p:nvCxnSpPr>
          <p:cNvPr id="5" name="Straight Connector 4"/>
          <p:cNvCxnSpPr/>
          <p:nvPr/>
        </p:nvCxnSpPr>
        <p:spPr>
          <a:xfrm>
            <a:off x="1458921" y="4393239"/>
            <a:ext cx="6299104" cy="1588"/>
          </a:xfrm>
          <a:prstGeom prst="line">
            <a:avLst/>
          </a:prstGeom>
        </p:spPr>
        <p:style>
          <a:lnRef idx="2">
            <a:schemeClr val="accent1"/>
          </a:lnRef>
          <a:fillRef idx="0">
            <a:schemeClr val="accent1"/>
          </a:fillRef>
          <a:effectRef idx="1">
            <a:schemeClr val="accent1"/>
          </a:effectRef>
          <a:fontRef idx="minor">
            <a:schemeClr val="tx1"/>
          </a:fontRef>
        </p:style>
      </p:cxnSp>
      <p:sp>
        <p:nvSpPr>
          <p:cNvPr id="6" name="Plus 5"/>
          <p:cNvSpPr/>
          <p:nvPr/>
        </p:nvSpPr>
        <p:spPr>
          <a:xfrm>
            <a:off x="1458921" y="3429000"/>
            <a:ext cx="686551" cy="588283"/>
          </a:xfrm>
          <a:prstGeom prst="mathPlu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612775" y="4684980"/>
            <a:ext cx="8096933" cy="969496"/>
          </a:xfrm>
          <a:prstGeom prst="rect">
            <a:avLst/>
          </a:prstGeom>
          <a:noFill/>
        </p:spPr>
        <p:txBody>
          <a:bodyPr wrap="square" rtlCol="0">
            <a:spAutoFit/>
          </a:bodyPr>
          <a:lstStyle/>
          <a:p>
            <a:pPr algn="ctr"/>
            <a:r>
              <a:rPr lang="en-US" sz="3500" b="1" dirty="0" smtClean="0">
                <a:solidFill>
                  <a:schemeClr val="tx1">
                    <a:lumMod val="65000"/>
                    <a:lumOff val="35000"/>
                  </a:schemeClr>
                </a:solidFill>
              </a:rPr>
              <a:t>Gross Domestic Product</a:t>
            </a:r>
          </a:p>
          <a:p>
            <a:pPr algn="ctr"/>
            <a:r>
              <a:rPr lang="en-US" sz="2200" b="1" dirty="0" smtClean="0">
                <a:solidFill>
                  <a:srgbClr val="FF0000"/>
                </a:solidFill>
              </a:rPr>
              <a:t>(only final goods and services)</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eez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majorFont>
      <a:minorFont>
        <a:latin typeface="News Gothic MT"/>
        <a:ea typeface=""/>
        <a:cs typeface=""/>
        <a:font script="Jpan" typeface="ＭＳ Ｐゴシック"/>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Breeze.thmx</Template>
  <TotalTime>181</TotalTime>
  <Words>935</Words>
  <Application>Microsoft Macintosh PowerPoint</Application>
  <PresentationFormat>On-screen Show (4:3)</PresentationFormat>
  <Paragraphs>111</Paragraphs>
  <Slides>16</Slides>
  <Notes>7</Notes>
  <HiddenSlides>0</HiddenSlides>
  <MMClips>0</MMClips>
  <ScaleCrop>false</ScaleCrop>
  <HeadingPairs>
    <vt:vector size="4" baseType="variant">
      <vt:variant>
        <vt:lpstr>Design Template</vt:lpstr>
      </vt:variant>
      <vt:variant>
        <vt:i4>1</vt:i4>
      </vt:variant>
      <vt:variant>
        <vt:lpstr>Slide Titles</vt:lpstr>
      </vt:variant>
      <vt:variant>
        <vt:i4>16</vt:i4>
      </vt:variant>
    </vt:vector>
  </HeadingPairs>
  <TitlesOfParts>
    <vt:vector size="17" baseType="lpstr">
      <vt:lpstr>Breeze</vt:lpstr>
      <vt:lpstr>Measuring the Economy</vt:lpstr>
      <vt:lpstr>Vocabulary</vt:lpstr>
      <vt:lpstr>What is Gross Domestic Product (GDP)?</vt:lpstr>
      <vt:lpstr>What is Included in GDP?</vt:lpstr>
      <vt:lpstr>Slide 5</vt:lpstr>
      <vt:lpstr>Slide 6</vt:lpstr>
      <vt:lpstr>Slide 7</vt:lpstr>
      <vt:lpstr>Slide 8</vt:lpstr>
      <vt:lpstr>Slide 9</vt:lpstr>
      <vt:lpstr>Real and Nominal GDP</vt:lpstr>
      <vt:lpstr>GDP per Capita</vt:lpstr>
      <vt:lpstr>Labor Productivity</vt:lpstr>
      <vt:lpstr>Business Cycle</vt:lpstr>
      <vt:lpstr>Business Cycle Characteristics</vt:lpstr>
      <vt:lpstr>Inflation</vt:lpstr>
      <vt:lpstr>What about Our Future?</vt:lpstr>
    </vt:vector>
  </TitlesOfParts>
  <Company>Woodward-Granger CSD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Measuring the Economy</dc:title>
  <dc:creator>David Combs</dc:creator>
  <cp:lastModifiedBy>David Combs</cp:lastModifiedBy>
  <cp:revision>13</cp:revision>
  <dcterms:created xsi:type="dcterms:W3CDTF">2011-09-08T21:47:10Z</dcterms:created>
  <dcterms:modified xsi:type="dcterms:W3CDTF">2011-09-08T21:47:47Z</dcterms:modified>
</cp:coreProperties>
</file>